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65" r:id="rId4"/>
    <p:sldId id="264" r:id="rId5"/>
    <p:sldId id="262" r:id="rId6"/>
    <p:sldId id="263" r:id="rId7"/>
    <p:sldId id="259" r:id="rId8"/>
    <p:sldId id="260" r:id="rId9"/>
    <p:sldId id="266" r:id="rId10"/>
    <p:sldId id="261" r:id="rId11"/>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020" y="72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A71044-E800-4CDA-9758-4D1EF0BAD343}" type="datetimeFigureOut">
              <a:rPr lang="fr-FR" smtClean="0"/>
              <a:pPr/>
              <a:t>16/01/2015</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6422E2-FAAB-4A67-B0CC-2D159BAFE9AA}" type="slidenum">
              <a:rPr lang="fr-FR" smtClean="0"/>
              <a:pPr/>
              <a:t>‹N°›</a:t>
            </a:fld>
            <a:endParaRPr lang="fr-FR"/>
          </a:p>
        </p:txBody>
      </p:sp>
    </p:spTree>
    <p:extLst>
      <p:ext uri="{BB962C8B-B14F-4D97-AF65-F5344CB8AC3E}">
        <p14:creationId xmlns="" xmlns:p14="http://schemas.microsoft.com/office/powerpoint/2010/main" val="796030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36422E2-FAAB-4A67-B0CC-2D159BAFE9AA}"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36422E2-FAAB-4A67-B0CC-2D159BAFE9AA}"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36422E2-FAAB-4A67-B0CC-2D159BAFE9AA}"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p:txBody>
      </p:sp>
      <p:sp>
        <p:nvSpPr>
          <p:cNvPr id="4" name="Espace réservé du numéro de diapositive 3"/>
          <p:cNvSpPr>
            <a:spLocks noGrp="1"/>
          </p:cNvSpPr>
          <p:nvPr>
            <p:ph type="sldNum" sz="quarter" idx="10"/>
          </p:nvPr>
        </p:nvSpPr>
        <p:spPr/>
        <p:txBody>
          <a:bodyPr/>
          <a:lstStyle/>
          <a:p>
            <a:fld id="{D36422E2-FAAB-4A67-B0CC-2D159BAFE9AA}" type="slidenum">
              <a:rPr lang="fr-FR" smtClean="0"/>
              <a:pPr/>
              <a:t>7</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36422E2-FAAB-4A67-B0CC-2D159BAFE9AA}" type="slidenum">
              <a:rPr lang="fr-FR" smtClean="0"/>
              <a:pPr/>
              <a:t>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400050" y="1828800"/>
            <a:ext cx="5888736" cy="24384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400050" y="4304715"/>
            <a:ext cx="5891022" cy="23368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1/16/2015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1219202"/>
            <a:ext cx="1543050" cy="6949017"/>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342900" y="1219202"/>
            <a:ext cx="4514850" cy="6949017"/>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97764" y="1755648"/>
            <a:ext cx="5829300" cy="1816608"/>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397764" y="3606219"/>
            <a:ext cx="5829300" cy="2012949"/>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fld id="{1D8BD707-D9CF-40AE-B4C6-C98DA3205C09}" type="datetimeFigureOut">
              <a:rPr lang="en-US" smtClean="0"/>
              <a:pPr/>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342900" y="938784"/>
            <a:ext cx="6172200" cy="1524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342900" y="2560113"/>
            <a:ext cx="3028950" cy="591312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3486150" y="2560113"/>
            <a:ext cx="3028950" cy="591312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938784"/>
            <a:ext cx="6172200" cy="1524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342900" y="2473664"/>
            <a:ext cx="3030141" cy="879136"/>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3483769" y="2479677"/>
            <a:ext cx="3031331" cy="873124"/>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342900" y="3352800"/>
            <a:ext cx="3030141" cy="512762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3483769" y="3352800"/>
            <a:ext cx="3031331" cy="512762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342900" y="938784"/>
            <a:ext cx="6229350" cy="1524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14350" y="685803"/>
            <a:ext cx="2057400" cy="154940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514350" y="2235200"/>
            <a:ext cx="2057400" cy="6096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2681287" y="2235200"/>
            <a:ext cx="3833813" cy="6096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2374315" y="1477436"/>
            <a:ext cx="3943350" cy="54864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6003101" y="7146359"/>
            <a:ext cx="116586" cy="20726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457200" y="1569329"/>
            <a:ext cx="1659636" cy="211016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457200" y="3771713"/>
            <a:ext cx="1657350" cy="290576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1D8BD707-D9CF-40AE-B4C6-C98DA3205C09}" type="datetimeFigureOut">
              <a:rPr lang="en-US" smtClean="0"/>
              <a:pPr/>
              <a:t>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057900" y="8475134"/>
            <a:ext cx="457200" cy="486833"/>
          </a:xfrm>
        </p:spPr>
        <p:txBody>
          <a:bodyPr/>
          <a:lstStyle/>
          <a:p>
            <a:fld id="{B6F15528-21DE-4FAA-801E-634DDDAF4B2B}" type="slidenum">
              <a:rPr lang="en-US" smtClean="0"/>
              <a:pPr/>
              <a:t>‹N°›</a:t>
            </a:fld>
            <a:endParaRPr lang="en-US" dirty="0"/>
          </a:p>
        </p:txBody>
      </p:sp>
      <p:sp>
        <p:nvSpPr>
          <p:cNvPr id="3" name="Picture Placeholder 2"/>
          <p:cNvSpPr>
            <a:spLocks noGrp="1"/>
          </p:cNvSpPr>
          <p:nvPr>
            <p:ph type="pic" idx="1"/>
          </p:nvPr>
        </p:nvSpPr>
        <p:spPr>
          <a:xfrm rot="420000">
            <a:off x="2614345" y="1599356"/>
            <a:ext cx="3463290" cy="524256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dirty="0" smtClean="0"/>
              <a:t>Cliquez sur l'icône pour ajouter une image</a:t>
            </a:r>
            <a:endParaRPr kumimoji="0" lang="en-US" dirty="0"/>
          </a:p>
        </p:txBody>
      </p:sp>
      <p:sp>
        <p:nvSpPr>
          <p:cNvPr id="10" name="Freeform 9"/>
          <p:cNvSpPr>
            <a:spLocks/>
          </p:cNvSpPr>
          <p:nvPr/>
        </p:nvSpPr>
        <p:spPr bwMode="auto">
          <a:xfrm flipV="1">
            <a:off x="-7144" y="7755467"/>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3286125" y="8293101"/>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7144" y="-9525"/>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3286125" y="-9525"/>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342900" y="938784"/>
            <a:ext cx="6172200" cy="1524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342900" y="2580640"/>
            <a:ext cx="6172200" cy="585216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342900" y="8475134"/>
            <a:ext cx="16002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1/16/2015</a:t>
            </a:fld>
            <a:endParaRPr lang="en-US" dirty="0"/>
          </a:p>
        </p:txBody>
      </p:sp>
      <p:sp>
        <p:nvSpPr>
          <p:cNvPr id="22" name="Footer Placeholder 21"/>
          <p:cNvSpPr>
            <a:spLocks noGrp="1"/>
          </p:cNvSpPr>
          <p:nvPr>
            <p:ph type="ftr" sz="quarter" idx="3"/>
          </p:nvPr>
        </p:nvSpPr>
        <p:spPr>
          <a:xfrm>
            <a:off x="2000250" y="8475134"/>
            <a:ext cx="25146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5943600" y="8475134"/>
            <a:ext cx="571500" cy="486833"/>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‹N°›</a:t>
            </a:fld>
            <a:endParaRPr lang="en-US" dirty="0"/>
          </a:p>
        </p:txBody>
      </p:sp>
      <p:grpSp>
        <p:nvGrpSpPr>
          <p:cNvPr id="2" name="Group 1"/>
          <p:cNvGrpSpPr/>
          <p:nvPr/>
        </p:nvGrpSpPr>
        <p:grpSpPr>
          <a:xfrm>
            <a:off x="-14263" y="269877"/>
            <a:ext cx="6885411" cy="865632"/>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upload.wikimedia.org/wikipedia/commons/5/5c/Blason_ville_fr_Pelleport_31.svg"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8600" y="304800"/>
            <a:ext cx="4229100" cy="1905000"/>
          </a:xfrm>
        </p:spPr>
        <p:txBody>
          <a:bodyPr anchor="t">
            <a:noAutofit/>
          </a:bodyPr>
          <a:lstStyle/>
          <a:p>
            <a:pPr algn="ctr"/>
            <a:r>
              <a:rPr lang="fr-FR" sz="3200" smtClean="0">
                <a:solidFill>
                  <a:schemeClr val="tx1"/>
                </a:solidFill>
                <a:effectLst/>
                <a:latin typeface="Times New Roman" pitchFamily="18" charset="0"/>
                <a:cs typeface="Times New Roman" pitchFamily="18" charset="0"/>
              </a:rPr>
              <a:t>PELLEPORT INFO </a:t>
            </a:r>
            <a:r>
              <a:rPr lang="fr-FR" sz="2000" smtClean="0">
                <a:solidFill>
                  <a:schemeClr val="tx1"/>
                </a:solidFill>
                <a:effectLst/>
                <a:latin typeface="Times New Roman" pitchFamily="18" charset="0"/>
                <a:cs typeface="Times New Roman" pitchFamily="18" charset="0"/>
              </a:rPr>
              <a:t>Numéro 2</a:t>
            </a:r>
            <a:br>
              <a:rPr lang="fr-FR" sz="2000" smtClean="0">
                <a:solidFill>
                  <a:schemeClr val="tx1"/>
                </a:solidFill>
                <a:effectLst/>
                <a:latin typeface="Times New Roman" pitchFamily="18" charset="0"/>
                <a:cs typeface="Times New Roman" pitchFamily="18" charset="0"/>
              </a:rPr>
            </a:br>
            <a:r>
              <a:rPr lang="fr-FR" sz="2000" smtClean="0">
                <a:solidFill>
                  <a:schemeClr val="tx1"/>
                </a:solidFill>
                <a:effectLst/>
                <a:latin typeface="Times New Roman" pitchFamily="18" charset="0"/>
                <a:cs typeface="Times New Roman" pitchFamily="18" charset="0"/>
              </a:rPr>
              <a:t>JANVIER 2015</a:t>
            </a:r>
            <a:br>
              <a:rPr lang="fr-FR" sz="2000" smtClean="0">
                <a:solidFill>
                  <a:schemeClr val="tx1"/>
                </a:solidFill>
                <a:effectLst/>
                <a:latin typeface="Times New Roman" pitchFamily="18" charset="0"/>
                <a:cs typeface="Times New Roman" pitchFamily="18" charset="0"/>
              </a:rPr>
            </a:br>
            <a:r>
              <a:rPr lang="fr-FR" sz="2000" smtClean="0">
                <a:solidFill>
                  <a:schemeClr val="tx1"/>
                </a:solidFill>
                <a:effectLst/>
                <a:latin typeface="Times New Roman" pitchFamily="18" charset="0"/>
                <a:cs typeface="Times New Roman" pitchFamily="18" charset="0"/>
              </a:rPr>
              <a:t/>
            </a:r>
            <a:br>
              <a:rPr lang="fr-FR" sz="2000" smtClean="0">
                <a:solidFill>
                  <a:schemeClr val="tx1"/>
                </a:solidFill>
                <a:effectLst/>
                <a:latin typeface="Times New Roman" pitchFamily="18" charset="0"/>
                <a:cs typeface="Times New Roman" pitchFamily="18" charset="0"/>
              </a:rPr>
            </a:br>
            <a:endParaRPr lang="fr-FR" sz="3200" dirty="0">
              <a:solidFill>
                <a:schemeClr val="tx1"/>
              </a:solidFill>
              <a:effectLst/>
              <a:latin typeface="Times New Roman" pitchFamily="18" charset="0"/>
              <a:cs typeface="Times New Roman" pitchFamily="18" charset="0"/>
            </a:endParaRPr>
          </a:p>
        </p:txBody>
      </p:sp>
      <p:pic>
        <p:nvPicPr>
          <p:cNvPr id="1026" name="Picture 2" descr="File:Blason ville fr Pelleport 31.sv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86400" y="152400"/>
            <a:ext cx="1066800" cy="13716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ZoneTexte 6"/>
          <p:cNvSpPr txBox="1"/>
          <p:nvPr/>
        </p:nvSpPr>
        <p:spPr>
          <a:xfrm>
            <a:off x="5105400" y="1600200"/>
            <a:ext cx="1752600" cy="861774"/>
          </a:xfrm>
          <a:prstGeom prst="rect">
            <a:avLst/>
          </a:prstGeom>
          <a:noFill/>
        </p:spPr>
        <p:txBody>
          <a:bodyPr wrap="square" rtlCol="0">
            <a:spAutoFit/>
          </a:bodyPr>
          <a:lstStyle/>
          <a:p>
            <a:pPr algn="ctr"/>
            <a:r>
              <a:rPr lang="fr-FR" sz="1000" dirty="0" smtClean="0">
                <a:latin typeface="Times" pitchFamily="18" charset="0"/>
                <a:cs typeface="Times" pitchFamily="18" charset="0"/>
              </a:rPr>
              <a:t>De gueules au lion d’or, à la bordure cousue d’azur chargée de onze merlette d’argent. </a:t>
            </a:r>
          </a:p>
          <a:p>
            <a:pPr algn="ctr"/>
            <a:r>
              <a:rPr lang="fr-FR" sz="1000" dirty="0" smtClean="0">
                <a:latin typeface="Times" pitchFamily="18" charset="0"/>
                <a:cs typeface="Times" pitchFamily="18" charset="0"/>
              </a:rPr>
              <a:t> Devise : Fixum animo sedet </a:t>
            </a:r>
            <a:endParaRPr lang="fr-FR" sz="1000" dirty="0">
              <a:latin typeface="Times" pitchFamily="18" charset="0"/>
              <a:cs typeface="Times" pitchFamily="18" charset="0"/>
            </a:endParaRPr>
          </a:p>
        </p:txBody>
      </p:sp>
      <p:pic>
        <p:nvPicPr>
          <p:cNvPr id="1027" name="Picture 3" descr="E:\MAQUETTE PELLEPORT INFO\PHOTOS\DSC_0344 (2).JPG"/>
          <p:cNvPicPr>
            <a:picLocks noChangeAspect="1" noChangeArrowheads="1"/>
          </p:cNvPicPr>
          <p:nvPr/>
        </p:nvPicPr>
        <p:blipFill>
          <a:blip r:embed="rId4" cstate="print">
            <a:lum bright="12000" contrast="7000"/>
          </a:blip>
          <a:stretch>
            <a:fillRect/>
          </a:stretch>
        </p:blipFill>
        <p:spPr bwMode="auto">
          <a:xfrm>
            <a:off x="609600" y="2590800"/>
            <a:ext cx="5562600" cy="3699343"/>
          </a:xfrm>
          <a:prstGeom prst="rect">
            <a:avLst/>
          </a:prstGeom>
          <a:noFill/>
          <a:ln>
            <a:noFill/>
          </a:ln>
        </p:spPr>
      </p:pic>
      <p:sp>
        <p:nvSpPr>
          <p:cNvPr id="16385" name="Rectangle 1"/>
          <p:cNvSpPr>
            <a:spLocks noChangeArrowheads="1"/>
          </p:cNvSpPr>
          <p:nvPr/>
        </p:nvSpPr>
        <p:spPr bwMode="auto">
          <a:xfrm>
            <a:off x="685800" y="6248400"/>
            <a:ext cx="5334000" cy="2709922"/>
          </a:xfrm>
          <a:prstGeom prst="rect">
            <a:avLst/>
          </a:prstGeom>
          <a:noFill/>
          <a:ln w="9525">
            <a:noFill/>
            <a:miter lim="800000"/>
            <a:headEnd/>
            <a:tailEnd/>
          </a:ln>
          <a:effectLst/>
        </p:spPr>
        <p:txBody>
          <a:bodyPr vert="horz" wrap="square" lIns="91440" tIns="45720" rIns="91440" bIns="45720" numCol="1" anchor="ctr" anchorCtr="0" compatLnSpc="1">
            <a:prstTxWarp prst="textInflat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Monsieur le Maire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et 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Conseil Municipal de Pelleport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fr-FR" sz="2000" dirty="0" smtClean="0">
                <a:latin typeface="Times New Roman" pitchFamily="18" charset="0"/>
                <a:ea typeface="Calibri" pitchFamily="34" charset="0"/>
                <a:cs typeface="Times New Roman" pitchFamily="18" charset="0"/>
              </a:rPr>
              <a:t>V</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ous présentent</a:t>
            </a:r>
          </a:p>
          <a:p>
            <a:pPr marL="0" marR="0" lvl="0" indent="0" algn="ctr" defTabSz="914400" rtl="0" eaLnBrk="1" fontAlgn="base" latinLnBrk="0" hangingPunct="1">
              <a:lnSpc>
                <a:spcPct val="100000"/>
              </a:lnSpc>
              <a:spcBef>
                <a:spcPct val="0"/>
              </a:spcBef>
              <a:spcAft>
                <a:spcPct val="0"/>
              </a:spcAft>
              <a:buClrTx/>
              <a:buSzTx/>
              <a:buFontTx/>
              <a:buNone/>
              <a:tabLst/>
            </a:pPr>
            <a:endParaRPr lang="fr-FR" sz="2000" dirty="0" smtClean="0">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Leurs meilleurs vœux de bonne et heureuse année,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Pour vous-même et vos proches,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et vous assurent de leurs sentiments dévoués.</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262269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152400"/>
            <a:ext cx="6172200" cy="533400"/>
          </a:xfrm>
        </p:spPr>
        <p:txBody>
          <a:bodyPr>
            <a:normAutofit/>
          </a:bodyPr>
          <a:lstStyle/>
          <a:p>
            <a:pPr algn="ctr"/>
            <a:r>
              <a:rPr lang="fr-FR" sz="2900" dirty="0" smtClean="0">
                <a:latin typeface="Times New Roman" pitchFamily="18" charset="0"/>
                <a:cs typeface="Times New Roman" pitchFamily="18" charset="0"/>
              </a:rPr>
              <a:t>Infos pratiques…</a:t>
            </a:r>
            <a:endParaRPr lang="fr-FR" sz="2900" dirty="0">
              <a:latin typeface="Times New Roman" pitchFamily="18" charset="0"/>
              <a:cs typeface="Times New Roman" pitchFamily="18" charset="0"/>
            </a:endParaRPr>
          </a:p>
        </p:txBody>
      </p:sp>
      <p:sp>
        <p:nvSpPr>
          <p:cNvPr id="4" name="Espace réservé du contenu 3"/>
          <p:cNvSpPr txBox="1">
            <a:spLocks noGrp="1"/>
          </p:cNvSpPr>
          <p:nvPr>
            <p:ph idx="1"/>
          </p:nvPr>
        </p:nvSpPr>
        <p:spPr>
          <a:xfrm>
            <a:off x="304800" y="990600"/>
            <a:ext cx="3086100" cy="2456057"/>
          </a:xfrm>
          <a:prstGeom prst="rect">
            <a:avLst/>
          </a:prstGeom>
          <a:noFill/>
        </p:spPr>
        <p:txBody>
          <a:bodyPr wrap="square" rtlCol="0">
            <a:spAutoFit/>
          </a:bodyPr>
          <a:lstStyle/>
          <a:p>
            <a:r>
              <a:rPr lang="fr-FR" sz="1200" b="1" dirty="0" smtClean="0">
                <a:latin typeface="Times New Roman" panose="02020603050405020304" pitchFamily="18" charset="0"/>
                <a:cs typeface="Times New Roman" panose="02020603050405020304" pitchFamily="18" charset="0"/>
              </a:rPr>
              <a:t>Mairie : </a:t>
            </a:r>
          </a:p>
          <a:p>
            <a:r>
              <a:rPr lang="fr-FR" sz="1200" dirty="0" smtClean="0">
                <a:latin typeface="Times New Roman" panose="02020603050405020304" pitchFamily="18" charset="0"/>
                <a:cs typeface="Times New Roman" panose="02020603050405020304" pitchFamily="18" charset="0"/>
              </a:rPr>
              <a:t>Le </a:t>
            </a:r>
            <a:r>
              <a:rPr lang="fr-FR" sz="1200" dirty="0">
                <a:latin typeface="Times New Roman" panose="02020603050405020304" pitchFamily="18" charset="0"/>
                <a:cs typeface="Times New Roman" panose="02020603050405020304" pitchFamily="18" charset="0"/>
              </a:rPr>
              <a:t>Village</a:t>
            </a:r>
            <a:br>
              <a:rPr lang="fr-FR" sz="1200" dirty="0">
                <a:latin typeface="Times New Roman" panose="02020603050405020304" pitchFamily="18" charset="0"/>
                <a:cs typeface="Times New Roman" panose="02020603050405020304" pitchFamily="18" charset="0"/>
              </a:rPr>
            </a:br>
            <a:r>
              <a:rPr lang="fr-FR" sz="1200" dirty="0">
                <a:latin typeface="Times New Roman" panose="02020603050405020304" pitchFamily="18" charset="0"/>
                <a:cs typeface="Times New Roman" panose="02020603050405020304" pitchFamily="18" charset="0"/>
              </a:rPr>
              <a:t>31480 Pelleport </a:t>
            </a:r>
            <a:endParaRPr lang="fr-FR" sz="1200" dirty="0" smtClean="0">
              <a:latin typeface="Times New Roman" panose="02020603050405020304" pitchFamily="18" charset="0"/>
              <a:cs typeface="Times New Roman" panose="02020603050405020304" pitchFamily="18" charset="0"/>
            </a:endParaRPr>
          </a:p>
          <a:p>
            <a:endParaRPr lang="fr-FR" sz="1200" dirty="0">
              <a:latin typeface="Times New Roman" panose="02020603050405020304" pitchFamily="18" charset="0"/>
              <a:cs typeface="Times New Roman" panose="02020603050405020304" pitchFamily="18" charset="0"/>
            </a:endParaRPr>
          </a:p>
          <a:p>
            <a:r>
              <a:rPr lang="fr-FR" sz="1200" b="1" dirty="0" smtClean="0">
                <a:latin typeface="Times New Roman" panose="02020603050405020304" pitchFamily="18" charset="0"/>
                <a:cs typeface="Times New Roman" panose="02020603050405020304" pitchFamily="18" charset="0"/>
              </a:rPr>
              <a:t>Horaires d’ouverture</a:t>
            </a:r>
          </a:p>
          <a:p>
            <a:r>
              <a:rPr lang="fr-FR" sz="1200" dirty="0" smtClean="0">
                <a:latin typeface="Times New Roman" panose="02020603050405020304" pitchFamily="18" charset="0"/>
                <a:cs typeface="Times New Roman" panose="02020603050405020304" pitchFamily="18" charset="0"/>
              </a:rPr>
              <a:t>Lundi : 8h00 à 12h30</a:t>
            </a:r>
          </a:p>
          <a:p>
            <a:r>
              <a:rPr lang="fr-FR" sz="1200" dirty="0" smtClean="0">
                <a:latin typeface="Times New Roman" panose="02020603050405020304" pitchFamily="18" charset="0"/>
                <a:cs typeface="Times New Roman" panose="02020603050405020304" pitchFamily="18" charset="0"/>
              </a:rPr>
              <a:t>Jeudi : 14h00 à 18h00</a:t>
            </a:r>
          </a:p>
          <a:p>
            <a:endParaRPr lang="fr-FR" sz="1200" dirty="0" smtClean="0">
              <a:latin typeface="Times New Roman" panose="02020603050405020304" pitchFamily="18" charset="0"/>
              <a:cs typeface="Times New Roman" panose="02020603050405020304" pitchFamily="18" charset="0"/>
            </a:endParaRPr>
          </a:p>
          <a:p>
            <a:r>
              <a:rPr lang="fr-FR" sz="1200" dirty="0" smtClean="0">
                <a:latin typeface="Times New Roman" panose="02020603050405020304" pitchFamily="18" charset="0"/>
                <a:cs typeface="Times New Roman" panose="02020603050405020304" pitchFamily="18" charset="0"/>
              </a:rPr>
              <a:t>Tel. 05 61 85 36 40 </a:t>
            </a:r>
          </a:p>
          <a:p>
            <a:r>
              <a:rPr lang="fr-FR" sz="1200" dirty="0" smtClean="0">
                <a:latin typeface="Times New Roman" panose="02020603050405020304" pitchFamily="18" charset="0"/>
                <a:cs typeface="Times New Roman" panose="02020603050405020304" pitchFamily="18" charset="0"/>
              </a:rPr>
              <a:t>Fax. 05 34 52 45 76</a:t>
            </a:r>
          </a:p>
          <a:p>
            <a:r>
              <a:rPr lang="fr-FR" sz="1200" dirty="0" smtClean="0">
                <a:latin typeface="Times New Roman" panose="02020603050405020304" pitchFamily="18" charset="0"/>
                <a:cs typeface="Times New Roman" panose="02020603050405020304" pitchFamily="18" charset="0"/>
              </a:rPr>
              <a:t>Courriel : </a:t>
            </a:r>
            <a:r>
              <a:rPr lang="fr-FR" sz="1200" dirty="0" smtClean="0">
                <a:solidFill>
                  <a:srgbClr val="0000FF"/>
                </a:solidFill>
                <a:latin typeface="Times New Roman" panose="02020603050405020304" pitchFamily="18" charset="0"/>
                <a:cs typeface="Times New Roman" panose="02020603050405020304" pitchFamily="18" charset="0"/>
              </a:rPr>
              <a:t>mairie.pelleport31@orange.fr</a:t>
            </a:r>
          </a:p>
        </p:txBody>
      </p:sp>
      <p:sp>
        <p:nvSpPr>
          <p:cNvPr id="5" name="ZoneTexte 4"/>
          <p:cNvSpPr txBox="1"/>
          <p:nvPr/>
        </p:nvSpPr>
        <p:spPr>
          <a:xfrm>
            <a:off x="381000" y="3962400"/>
            <a:ext cx="2667000" cy="646331"/>
          </a:xfrm>
          <a:prstGeom prst="rect">
            <a:avLst/>
          </a:prstGeom>
          <a:gradFill>
            <a:gsLst>
              <a:gs pos="0">
                <a:srgbClr val="5E9EFF"/>
              </a:gs>
              <a:gs pos="39999">
                <a:srgbClr val="85C2FF"/>
              </a:gs>
              <a:gs pos="70000">
                <a:srgbClr val="C4D6EB"/>
              </a:gs>
              <a:gs pos="100000">
                <a:srgbClr val="FFEBFA"/>
              </a:gs>
            </a:gsLst>
            <a:lin ang="5400000" scaled="0"/>
          </a:gradFill>
          <a:ln>
            <a:noFill/>
          </a:ln>
        </p:spPr>
        <p:txBody>
          <a:bodyPr wrap="square" rtlCol="0">
            <a:spAutoFit/>
          </a:bodyPr>
          <a:lstStyle/>
          <a:p>
            <a:pPr algn="ctr"/>
            <a:r>
              <a:rPr lang="fr-FR" sz="1200" dirty="0" smtClean="0">
                <a:latin typeface="Times New Roman" panose="02020603050405020304" pitchFamily="18" charset="0"/>
                <a:cs typeface="Times New Roman" panose="02020603050405020304" pitchFamily="18" charset="0"/>
              </a:rPr>
              <a:t>Les entrepreneurs et artisans de la communes sont les bienvenus pour nous transmettre leur bannière publicitaire. </a:t>
            </a:r>
            <a:endParaRPr lang="fr-FR" sz="1200" dirty="0">
              <a:latin typeface="Times New Roman" panose="02020603050405020304" pitchFamily="18" charset="0"/>
              <a:cs typeface="Times New Roman" panose="02020603050405020304" pitchFamily="18" charset="0"/>
            </a:endParaRPr>
          </a:p>
        </p:txBody>
      </p:sp>
      <p:sp>
        <p:nvSpPr>
          <p:cNvPr id="6" name="ZoneTexte 5"/>
          <p:cNvSpPr txBox="1"/>
          <p:nvPr/>
        </p:nvSpPr>
        <p:spPr>
          <a:xfrm>
            <a:off x="381000" y="8382000"/>
            <a:ext cx="2667000" cy="553998"/>
          </a:xfrm>
          <a:prstGeom prst="rect">
            <a:avLst/>
          </a:prstGeom>
          <a:gradFill>
            <a:gsLst>
              <a:gs pos="0">
                <a:srgbClr val="5E9EFF"/>
              </a:gs>
              <a:gs pos="39999">
                <a:srgbClr val="85C2FF"/>
              </a:gs>
              <a:gs pos="70000">
                <a:srgbClr val="C4D6EB"/>
              </a:gs>
              <a:gs pos="100000">
                <a:srgbClr val="FFEBFA"/>
              </a:gs>
            </a:gsLst>
            <a:lin ang="5400000" scaled="0"/>
          </a:gradFill>
        </p:spPr>
        <p:txBody>
          <a:bodyPr wrap="square" rtlCol="0">
            <a:spAutoFit/>
          </a:bodyPr>
          <a:lstStyle/>
          <a:p>
            <a:pPr algn="ctr"/>
            <a:r>
              <a:rPr lang="fr-FR" sz="1000" dirty="0" smtClean="0">
                <a:latin typeface="Times New Roman" panose="02020603050405020304" pitchFamily="18" charset="0"/>
                <a:cs typeface="Times New Roman" panose="02020603050405020304" pitchFamily="18" charset="0"/>
              </a:rPr>
              <a:t>Rédaction, conception , crédit photos:  Commission communication de la mairie de Pelleport</a:t>
            </a:r>
            <a:endParaRPr lang="fr-FR" sz="1000" dirty="0">
              <a:latin typeface="Times New Roman" panose="02020603050405020304" pitchFamily="18" charset="0"/>
              <a:cs typeface="Times New Roman" panose="02020603050405020304" pitchFamily="18" charset="0"/>
            </a:endParaRPr>
          </a:p>
        </p:txBody>
      </p:sp>
      <p:sp>
        <p:nvSpPr>
          <p:cNvPr id="2050" name="AutoShape 2" descr="data:image/jpeg;base64,/9j/4AAQSkZJRgABAQAAAQABAAD/2wCEAAkGBxQTEhQUEhQUFRQVFBcUFRQUFBYVFRcUFBQXFxQUFBcYHCggGBolHRUYIjEhJSkrLi4uFx8zODMsNygtLisBCgoKDg0OGA8QFywcHBwsLCwsLCwsLCwsLCwsLCwsLCwsLCwsLCwsLCwsLCwsLCwsLCwsLCwsLCwsLCwsLCwsLP/AABEIARIAuAMBIgACEQEDEQH/xAAcAAABBQEBAQAAAAAAAAAAAAADAAECBAUGBwj/xAA/EAABAwIDBQYEAwYGAgMAAAABAAIRAyEEEjEFQVFhcRMigZGhsQYywfBC0eEUI1JicvEHM4KSssIVoiRDg//EABkBAQEBAQEBAAAAAAAAAAAAAAABAgMEBf/EACERAQEBAQACAgMAAwAAAAAAAAABEQISIQMxQVFhBBOB/9oADAMBAAIRAxEAPwD1diKEIBSzr1484qYuVc1ku1TxNWWORWqqxyssWepiwVinCi0IgXKtIFiY00aFGFNVXITIxCGQtyom1M4JgVJxUEJUSU5UStB5UCUxcoEqyMnzKc2QlIFUMkkkFQoSUw1JTRWBQKtSFMFQewFdIzUKN7qy1oUGqQS0wdoVhir0wrVILn03BWtSJUwEzmrjrSDaiIgkKYKWB0FwRpUHKxAZUs6ZyCXLeagxchlyGEiVrA7yopJkQ4UlAFSlA6kxDlSDkBgUkMPTKYuqkJoU4U6bJW2QVNhUnUiEEoLbXKxTcs5j1ZovWbFjRY5EKqU3I+ZcbG5TPCjCZ7lHMrIHzKJKYlQc5akQnlDATOeo5ltDlMmlRzIiUqJKjKiXICApZkIvUc6uAuZSDkAvTZ0RYzpIGdJBZyI1KnCcBFas2tSAVtFQqrYqMELOxgV5upYqtcrdEqmArVJaqRba9TzqvKdrljGh5UWusOiDVNj0KdttEw1MlQcVElRJVCJUJSJUSURIlRJUS5QLlcEi5RL0NzlAuVQRzlHMoSlKCeZLMhykgKHJIYKSo1RUU2uQGhSCw0tZ0GqJUQ5PKSCs6ndHp01NjEbs4S0wBwUUYoZCaMf4o2wcLh3VhTdVgtbkaQ0nO4N1PVaubwXD/wCIu0bsoNOn7x/W4YPc+IXW4HEdpSpv/jY13iRJWJ3L1ef031xZzOv2skqJcolyG5625plyG56g56G5yomXqBchlyiXKomXKOZRlIIJgp0gE8IEE8JwEkCaEkklRfaUSUIqQKwqakCgkp8yCw0owNlTD0TtVmxrUqir4rENYxz3GGtBcTyAlTfUXGfHu2WimKLXtl5zPhws1psD1Psp114861xz5dSON2li3Vqj6jtXunoNw8BA8F6B8GYrNhg3exxb4HvD/lHgvNw4EWIPQyuq+BsbFSpSvem144d0kQOd/ZeP4OrPk9/l7f8AI5l+P1+HbPcguek5ygWlfQfOMXqMp+zThiqBlIBE7NSZTQCDU4CKWKMIECpSowkgnKZME6BBJOCkgvkJ2hQFREBWVLKnDE4KlKio5EN1Mo0p5Qxi7fwpqYeswPdTzU3jO35m903H2PBeKs2Ph2ZGlpzOFoJAMb7EAL2/4nqZcJiCNexqAdSwge68brCazP5WH6rj81+nb4p9qOI2VRaRq0mwIJJ9ZVnBUcRQe2rh6xztmG1O8CNCINo6R1ChtETWojqfRbOzaWatRbxqNH+5xH5LlHWvUtmUavZsNcMFXKM4ZJaHbwJVwsU3FRzL2PIg6mkKIUi9NnRDCkEiAkXKBKCLkJym4obiqGlMlKaVUOmlJItQOHJKORJBeaQiAqoxyn2qyq0HJZ1U7VRNVMFztE3aKoKqXaJgyPjuu4YR4a4NLnMaTEnKXS4N3A21M9F5dkJc5orVO6L/AC7/APSvQfj2r+6pN41pPRtN594XnmFMPqONpNp67l5vm+3o+Keg35w/KKgJ17wBPoB7rW+GqtQYuhmbnHaMjJ3SO9MkOMQInVYbnfvy86RaNdy0Nk7S7HECrlLsoADLi4BEyAd59Fzn2319PbHVUJ1VeZ4j4/rk92nTaJ4OcYjiSB6LF2h8VYx/yVnNcCDPdDQQflgC/PUL0/7eXn8K9k7RN2i8/wBh/HBytbiW5nAAOqMAuYuS3S/KOm5dZs7alKsJpPDt8aOHVpuFudSs3mxqZ0syEEoWkEJTZVEKQcgZzFAhELlBzkQwUg5RF1MNQO0pKD6zW2JvrlF3EcQNUk1QBWSNZCa1PCImayj2iaySoI2oqu1ds0sPTNSs8MaOOpPBo3lcz8W/HFLBnI1va1by0GA0wC0OteQd3BeWbV2hiMa81a7jlaCQAIa1upDR4dTAXPruRvnm1q/GfxrUxzhTotyUmk5f43TYl24Dl7rKpbMqQJcdFaw+zwxpjXOxo494sB9yt8U15+utdZy5Wrs9wEuefH75eiAzCkkBriZm4Wz8TtApdXAffkqnw1R+p9gpv5awAbKfucUA067NCY6xx4dSuvdTWfUw7i4Se7qQAJsQWhSVMY3aVx14j+33CKza1ZpktuN4kHwINluiiOCZ2GCoLsz/ABMxFGz2mo3hUN45OAnznReh7B+O8HigAH9nUNslSAZ4NOh9+S8uxWADhoucfhAXua35r25A/ot892M3nX0oXpw5eRf4fs2mb0qjDQY8Mc2s8xaC4MGVxFnaiy9XJXfm7HGzBS9NnQCUxK0iwKil2iqZlMIK+NMkuFyIF4ud4A/X2SXJfEm16jKrR3RTJ7rSTaCZqGNBEEG4v1SXG9zWsdp2ifNKhTphwlrgRxBkKYo812QhRJUalEwdRO8ajmOaK2Qqm1NuUMOAa9VlOdA43PRouVNMeQfEvw8xmKrZM2URGd7nuLi0FxLnEknMSmbhx2T+bnN/9siubd20yrVqPZmcHVCWnKQC0OnfyCz2Y45IyDUulxOufMDA5815Ortejmel17Jy861/9Jcf+oVxVsE6WMJ1Pe8TJPujkrNWMX4nplzWgRrNyB7pfDlOG9BrqLuJsdDuVmnRpxmcJJuSbxJnU2CFiNqtZYZRumQb+Cfxf61nFCcRN40O/osF+Oa67nl38s5G+30CdlZv4W0/GXx69PPzI2f2lkxmEo4CxDUNiY491rWgc/vilSqubdsgcNR5bt/DRBsvC5vZbM2IeeR9YWsMcNHWPpZZuy2dnUfOrhA4GOB8NFpHq3wKwNwx/mquP/q0fRdE+oBqQOq5z4UxIbhKZO8u6XqOj0hNtjGlzBDg3NUY2xgwXXbfcRPsvRLnMcLPbojVHEXEzu80zqgGpC5SltIAltQnuhxdJIJAAGuomxEAKziMYzs2hrrQZJtFgQBvJuLc1fNMdC1w4hFAXMUsWA4QLwfxFsTLiJ37tOK6HB18wE66b9epWp1pjz7432k8Ykspz+6aIEd2SBJj8VnRBSWn8VYdlKoagDHVCCTOmZ3dAI/pPkEl875vm446zqvR8fw3ubK5/YPxS+k5sHuSA9riSLuuW7wb7vVeg4Xb9NwJcQ2OczvgRyXiGGrOs4ZXGT3Z72+CJHeGmk9V0Oy8S2owENfmmXAg2IN3mN2/8hderi56c+uXrrqgqMOR5bmBAeyMwne3MCJHMFeIYrZBfXqGrUfVOY955lxGYhpPgF6n8NuLWVHOOlwIiBEj7krgQ8AuJ5D3P/ZX5L6hxPagWCIGgsEGs4AHkFIVAhYm7Tzt52+q88dq2MEIa0fyhFq1IaTwB9lCkQB4IONeDTdzEedldSuUxgrOEk92LAcNyFR2a46rp61IFTp0AtamMajsOfKfvyQ62yS0TmMBdVh269B9T9Vk7exWTuQO8NTPpH3dNJPbn8M1zjDHHorHZ1xvnz3IWFrhl2m+n8W6OCv4XaDnPDYDpP8ACQY6qavjc1U/aKg+YKf7a7ePKenFXdvUsrRG8/kqWAbmgHQkD0MAINbCfFVam1rQe62YaYIAMyBad/FNU2+55bNocDDeQIAA6GNVnV6QDiDuGm8oUkkRrujp7qbVyV09HHCq/IXuLSZcbNtMNtJvy5q5VxPcIaGtiQ4756eIXGFpvJ3xYq7ga7swYTnB4iTO6+p1K1OmbzHTftPZuDBmcHNBzOMRJbYbrADdN9V0WyNoimQXvaGg5YLnH5jY8rCPLiuF2lWyPGYRIa6NRGY/NxkjcIjRGq1A8lzagzVCzvB8QQH5oAuILdTHHgteeT052On2ltDM2qS5/eLnagHM/KGD+KAG5ogWAlJee4jabyB3nWi7nFxsNJJ+7JLj489+++ff/Gt8bZzfTRq4XsGMGUkNe5uYGC4HvSIFjG/cVu/B2IaalWlUqBgZJAcLFrjoDvJJlV6W0KAd3qNVm8uNGo8ZoA1zgt/FfhCoYetReZr1XAtDWNzAyW/ikuEkDrYcN/ec2e0t31j0Jr2UcPXb2jHODHNaRaf3YygCeJXAVa0B8CSSbeAH0TObT7IPD35psC9290fKToAqNaoQLbz46ys9da1OcTe874lVa1Q2t+JvoQfopvcXXJLj970Fvzjz8h+ZCz6X23P2oBqrYrFkt01LfcKrtCXUyA1zpj5WkxeZMC2iwazg0gOsdbiDqkkS2uoNYSNRdXaTuYXHNLTw9FbAHqOHFMPJ2NHEZhlLWjKT3p7zpjURYDqfBZu32B2WN339FjENEG1zu3XiDbW0+IRw8Cmfvcs31G+PdVtnUS8uuNAfePqtjZeEipJI+U6dQs3Y5gOP9ItylRwtt58Sd6n303bnLp6mHB1hUcdhAQDaW6827+pEyP1VBjwdfPNb3SpQWg8hvPC/1W8cdV8VfNcd1pl9ojlzJy+CWKosHZ5SCCzMSDvEAyCbFV8e9rab7d4u56Bw/VZr3iLjfz8UxdW31txMiTJAsRePdbPwzh6ZJqVC0AFuUF4GaJzWmbW3LHo4llNoHZtfMO7wBi54groMLRz0M1Gm1j3CWBwZAMxclobpO5a5nti9fgL4rqtrYgFhAZ2I70yJa5xLTHVYDGGXNn5d+7r0WjXxBDD21Ok54eWWgH5Qdadt5Wf2odVaQ3LmLRGbMJnwtf0Wesq+wSTE8Els1Kc2LW87R52SWZ1I1fjrZp47j5HVWGY1p1lv9QkeapVKZ4d4WVapiCLZb8NV6Nc23Uw7HgSAR1McohVq2xqbos4RpBkLOoY6/wAt98Eg+I0WnhtoAgXnqLqKr/8Ag2n5Xz5fWVXGxix0y7TkR4aLaL2u1A8fzTilHykt6XHrZPGG1R2eW0y4vGaRAzDLG86yNw3rRp1KTiTD4gDuutImTZ3MbtyG2TZwnm37+iC7ZzDcG/8AtPmIWfFdTNGg5+W7WBoMvY2C6TIJe06ADfF0LF7DpFzAw0+8TfKDYNJkZSBqB5pPw9VvyuPR3eHpdCaHTLqV/wCKmQHDpb3Kl5psEf8ACg3FscO8N86yVz+3qApE0+A4l2oB1gLpaWODR/m1W8qrA4f7v1VDaGyn13FzXtfOoFvIZlmzWubjG2NSzAtLi3M6GkNLjOUQIbdXW7FqAfO0/wBVOq23G7YVrZeAfQqU3VGOa1pcSbuFwQNBzXWYfHU32a9hPAET5aqSL1dmOGds54MZqRPJ7R4XKG3ZtaB+7JGndcDPlK9GLBvA8lXq7OpOuabCeOUT5rTDyvaOGqg5TSqDf8rvyVbH0SwU8wcCWT3rak6cF6XsjZbXU8znVDL3kTUfYBxa0CDwHqrb9lyIFR4B3SHf8gUlLHlbKYc5jTMFkW1/EbLptn7bpSc5ltwIBB0EGD1O9dONiQ7MHAn+ZjT6CAq5+HGzJpUD/wDmW7+MlWdYljh6eNpMq1S9naMc1+S47r3fK+DYxf3VLDEdpTPDWOV13OJ+GGO1w7eRZWe30iFlHZ+Ea+7MTTc0kWLTfTS9tb9FzyS2/tubWfUrtvafASki7TZSH+XUquzC+anpoBBAA4pJOdbvWOjoHtNe6/o45uUAaqTqE2e3wc2/qk2lzVym4O7roDtz3OcPA6ru4s79gbMx6lDq4P8AhMeC0XNDTBc08wZHmouA3wqjOZRcNXE+JVilUcNTPgQUZzUM9UB6VeeqMDP6/mFTB/uiNdCCxmI/XTzCd0H5gCONiPNCbV8fRSaeBIPkgk6i12/6/qqb9kNJkDxa4tPl+qtnmPKx+/BR7Q/31QVDTrMEMqvI/hf+dvdVa5fbtKWbiQA6PT6rYbiEZtSfsKeMNrm6G0YPdquZH4S4x/tNlpUtrVz8pY8RrEHTWQQB5K9Voh3zNaerQVnYnZDD8oyHi2yz4L5LWy9omnTDKlOoYnvNhwgknSbeq0qW16J/+xo5P7n/AChc9haWIo/5dcn+sST43T4rb1aIexr+OW51/hd+Snji7rrW1JuLjiLjzUiVyWCBq9+nQrME3NNrWHnAkE+CM3aTAY/aarXN1ZUp5j0daQplPTpgvPduP/8AkVDc987xaLLpmbcEj95TcD1YY/1H6Lm6+zqlSq9zexIc4kEVRIkkiQQs2a3z1geFo5mmBcG82PqkrI2biGSRSJ5tIcCOguktz6Yv20hUtaPFEDpHP73qpm+7ojTOkn0W0XqNeQGfux/M4X6FwvCniMMWRdh5tcD5hZpc4bvDXXmj4XEhpPaMJHEEg9RxQHyIVSmidq0mWTB4i48kTXxQU54qJBnkrNSkeBQ3NiyqIg9d24qYcfvRDe0/X7hKTqgsNd96hSkKuPuVNp++SAzRwPmokRqCObYH6eyYFSB5/kgcPcNCD11RG1xoRB4X/JAdzHi36ph1nkYPofu6C1AKHVwjXC4BHNAzRxHqkMS4a+25ACrsofhzNPFpKCaNZv4mvHCo0H3lXm47jCI3EA6/mgxBH46DerGj2EQmGEw7t0HgXPZ7mFuPpg71WrYSf4TyIB9VMFH/AMJTOheOj/qQkrHZFugI8ZHkUkz+GhtM8OHgFMNN7a8FXdVcNb28/wAkem6wvHhZRT5jv8fySJJTtI336KAqCdR4fRUXMHjXM7hAe0/hi/gQp073gtHX6qs127fz6K/g8dkEOaHtP4TuMzI/JA4Hj4yo1BKBXrgk5GkN/hMHroNFKlUPpvCAZpAHqdeig8+X6o5En79UJ1GNw3XCqAtqDd0gqQf9hAZBJtv3jTop5t59B03FAePs+ycHwQc3l1S7VBZa7hy0Ui8Osb+/6Ktnt97k4d4BAQ0IHdJHI38jqFCoSIkEcufgpB/2FMPn9UAlEnhCP2YN7j69UN9A8LefoEDdoQL2HFP+0cCDyJhQyHd5/RV3Dz5W1Ko0O1G8Qks8/wBXgbffunRA3Ur7/EO/JTInVrj/AKTEx7K3mg9N2nrCkKvEiOH6rDSnHDNHNtkxB00jh5K6ag3T97ymIBQZ9xeDOmimaxmN/S5V5rRe48lXxFCeRG8IJ4TFgO77Q4b9QRzEFdBiNnU3NzUDOhgEu9Vy7KnEEEdfON4RGz724coCC8Xib9NLyiOdbeFRpUHkSxjnRaQDrwMI1AxYyCNxCqJPYOnT2sqz2X6Xm/D1V036IeUDd9UFCs287xvjdzKZp3zfw8lar0t+/pxCpOpASHga2gnXffp0VD5/Dhf2U2v0iDfTr7qoaU2M8Re3gZSp4PTWOAM+N/z3oLoqxqRB0n7spNr+PQfXeqTKcRpE218R0v1UmPvv4Ekcee9BfZWO71iD6orKvhuVFtTy6CPzRe0HTT1QW56ffJCcwHWNNf0/ugsrXv8A2RxUCIr1GcP7dd40SR8w+9UkEXj6+4Uan35pJLLQtHX75J/xJJIBzfwKGDb74pJIA4v52dQpVbC3P2TpIje+Hj33dR7IPxK6KkjXK1JJIVkCoYFzqN/NaDd/3wSSVUM6eA/5KpUEtdN/m+v5BJJEZOGH+Wd9771eoaDqfv0SSSLRTr4hAd8x6fkkkqykwS0Tz9lKbtG7KbJJIqY+o9kemfr6TCdJEM/Up0klR//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49" name="Picture 1" descr="C:\Users\cedric\Pictures\photo pelleport\122.JPG"/>
          <p:cNvPicPr>
            <a:picLocks noChangeAspect="1" noChangeArrowheads="1"/>
          </p:cNvPicPr>
          <p:nvPr/>
        </p:nvPicPr>
        <p:blipFill>
          <a:blip r:embed="rId2" cstate="print"/>
          <a:srcRect/>
          <a:stretch>
            <a:fillRect/>
          </a:stretch>
        </p:blipFill>
        <p:spPr bwMode="auto">
          <a:xfrm>
            <a:off x="1524000" y="4953000"/>
            <a:ext cx="4174394" cy="2819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371600"/>
            <a:ext cx="6286500" cy="7772400"/>
          </a:xfrm>
        </p:spPr>
        <p:txBody>
          <a:bodyPr>
            <a:noAutofit/>
          </a:bodyPr>
          <a:lstStyle/>
          <a:p>
            <a:pPr algn="just">
              <a:buNone/>
            </a:pPr>
            <a:endParaRPr lang="fr-FR" sz="1200" i="1" dirty="0" smtClean="0">
              <a:latin typeface="Times" pitchFamily="18" charset="0"/>
              <a:cs typeface="Times" pitchFamily="18" charset="0"/>
            </a:endParaRPr>
          </a:p>
          <a:p>
            <a:pPr algn="just">
              <a:buNone/>
            </a:pPr>
            <a:r>
              <a:rPr lang="fr-FR" sz="1200" i="1" dirty="0" smtClean="0">
                <a:latin typeface="Times" pitchFamily="18" charset="0"/>
                <a:cs typeface="Times" pitchFamily="18" charset="0"/>
              </a:rPr>
              <a:t>« Plus rien n'est sûr ! A qui se fier ! »</a:t>
            </a:r>
            <a:r>
              <a:rPr lang="fr-FR" sz="1200" dirty="0" smtClean="0">
                <a:latin typeface="Times" pitchFamily="18" charset="0"/>
                <a:cs typeface="Times" pitchFamily="18" charset="0"/>
              </a:rPr>
              <a:t> Ce genre de réflexion, nous les entendons souvent depuis quelques jours. Elles expriment de l'inquiétude devant la difficulté à vivre sans une compréhension mutuelle, partagée, respectueuse d’autrui et des libertés individuelles. Aucun domaine n'est épargné, les récents événements le prouvent encore et encore.</a:t>
            </a:r>
          </a:p>
          <a:p>
            <a:pPr algn="just">
              <a:buNone/>
            </a:pPr>
            <a:r>
              <a:rPr lang="fr-FR" sz="1200" dirty="0" smtClean="0">
                <a:latin typeface="Times" pitchFamily="18" charset="0"/>
                <a:cs typeface="Times" pitchFamily="18" charset="0"/>
              </a:rPr>
              <a:t>En effet, comment peut-on se comprendre et vivre en bonne intelligence quand les intégrismes religieux et fanatisés se détournent du réel, que des siècles de pratique ont façonné, amélioré et validé.</a:t>
            </a:r>
          </a:p>
          <a:p>
            <a:pPr algn="just">
              <a:buNone/>
            </a:pPr>
            <a:r>
              <a:rPr lang="fr-FR" sz="1200" dirty="0" smtClean="0">
                <a:latin typeface="Times" pitchFamily="18" charset="0"/>
                <a:cs typeface="Times" pitchFamily="18" charset="0"/>
              </a:rPr>
              <a:t>Sur ces réflexions intimes, j'ai regardé autour de moi. La salle des fêtes était remplie de la vie des Pelleportais, et des cris des enfants, sources de toutes vies.</a:t>
            </a:r>
          </a:p>
          <a:p>
            <a:pPr algn="just">
              <a:buNone/>
            </a:pPr>
            <a:r>
              <a:rPr lang="fr-FR" sz="1200" dirty="0" smtClean="0">
                <a:latin typeface="Times" pitchFamily="18" charset="0"/>
                <a:cs typeface="Times" pitchFamily="18" charset="0"/>
              </a:rPr>
              <a:t>J'ai d'abord, tenu à rendre hommage en ce jour de la traditionnelle galette des Rois, par une minute de silence en mémoire des 17 victimes des attentats parisiens. Rappelé qu'un hommage serait rendu à CADOURS par une marche républicaine, et apolitique à 10 heures ce 11 janvier 2015, comme dans de nombreuses villes sur le territoire national.</a:t>
            </a:r>
          </a:p>
          <a:p>
            <a:pPr algn="just">
              <a:buNone/>
            </a:pPr>
            <a:r>
              <a:rPr lang="fr-FR" sz="1200" dirty="0" smtClean="0">
                <a:latin typeface="Times" pitchFamily="18" charset="0"/>
                <a:cs typeface="Times" pitchFamily="18" charset="0"/>
              </a:rPr>
              <a:t>Après ce moment de recueillement, j'ai poursuivi, sur le nécessaire élan de solidarité et de convivialité qui doit prévaloir dans notre commune. Ne pas hésiter à nous alerter, lorsque vous constater des faits inhabituels, de la simple fuite d'eau à l'acte de délinquance.</a:t>
            </a:r>
          </a:p>
          <a:p>
            <a:pPr algn="just">
              <a:buNone/>
            </a:pPr>
            <a:r>
              <a:rPr lang="fr-FR" sz="1200" dirty="0" smtClean="0">
                <a:latin typeface="Times" pitchFamily="18" charset="0"/>
                <a:cs typeface="Times" pitchFamily="18" charset="0"/>
              </a:rPr>
              <a:t>Mais passées ces quelques remarques, le Conseil Municipal et moi même sommes heureux de vous souhaiter une bonne année, une bonne santé, pleine de réussite dans vos projets, avec une pensée particulière pour ceux qui sont démunis, qui souffrent de maladie ou de solitude. A toutes les familles marquées par l'épreuve, nous apportons notre soutien, que je formaliserai tout à l'heure en leur apportant une part de galette.</a:t>
            </a:r>
          </a:p>
          <a:p>
            <a:pPr algn="just">
              <a:buNone/>
            </a:pPr>
            <a:r>
              <a:rPr lang="fr-FR" sz="1200" dirty="0" smtClean="0">
                <a:latin typeface="Times" pitchFamily="18" charset="0"/>
                <a:cs typeface="Times" pitchFamily="18" charset="0"/>
              </a:rPr>
              <a:t>L'année 2014 qui s'est achevée a été riche pour notre village, 2015 le sera aussi. Plusieurs projets ont vu le jour et vont se concrétiser.</a:t>
            </a:r>
          </a:p>
          <a:p>
            <a:pPr algn="just">
              <a:buNone/>
            </a:pPr>
            <a:r>
              <a:rPr lang="fr-FR" sz="1200" dirty="0" smtClean="0">
                <a:latin typeface="Times" pitchFamily="18" charset="0"/>
                <a:cs typeface="Times" pitchFamily="18" charset="0"/>
              </a:rPr>
              <a:t>La rénovation de l’Église , la sécurisation de la Mare, sont en cours ou en voie de réalisation. L'espace de jeux, appelé intergénérationnel, sur le Font d'En Bade verra sa principale tranche terminé prochainement. Il restera des travaux à projeter. L'accès piétonnier, l'évacuation des eaux pluviales, et d'autres aménagements, tables ou autres bancs, pour les parents qui attendent leurs enfants. L'aménagement de notre bourg, avec l'assainissement collectif et l'amélioration du PLU sont toujours à l'étude, et font partie de nos préoccupations quotidiennes. </a:t>
            </a:r>
          </a:p>
          <a:p>
            <a:pPr algn="just">
              <a:buNone/>
            </a:pPr>
            <a:r>
              <a:rPr lang="fr-FR" sz="1200" dirty="0" smtClean="0">
                <a:latin typeface="Times" pitchFamily="18" charset="0"/>
                <a:cs typeface="Times" pitchFamily="18" charset="0"/>
              </a:rPr>
              <a:t>Ces projets, nous y travaillons en essayant de prendre en considération les avis des uns et des autres. Comme nous l'avions annoncé et promis, nous poursuivons le projet d’École, mais là également nous rencontrons des difficultés, et notre dernière réunion de travail avec l’Éducation Nationale nous a rassuré sur la pérennité du nombre de trois classes pour PELLEPORT. Nous poursuivons bien évidemment d'autres projets tels que l'aménagement du centre du village, l'entretien de nos routes communales, l’aménagement de notre Mairie pour l'accessibilité aux personnes à mobilité réduite.</a:t>
            </a:r>
          </a:p>
          <a:p>
            <a:pPr algn="just">
              <a:buNone/>
            </a:pPr>
            <a:endParaRPr lang="fr-FR" sz="1200" dirty="0" smtClean="0">
              <a:latin typeface="Times" pitchFamily="18" charset="0"/>
              <a:cs typeface="Times" pitchFamily="18" charset="0"/>
            </a:endParaRPr>
          </a:p>
          <a:p>
            <a:pPr algn="just">
              <a:buNone/>
            </a:pPr>
            <a:endParaRPr lang="fr-FR" sz="1050" dirty="0">
              <a:latin typeface="Times" pitchFamily="18" charset="0"/>
              <a:cs typeface="Times" pitchFamily="18" charset="0"/>
            </a:endParaRPr>
          </a:p>
        </p:txBody>
      </p:sp>
      <p:sp>
        <p:nvSpPr>
          <p:cNvPr id="7" name="Titre 6"/>
          <p:cNvSpPr>
            <a:spLocks noGrp="1"/>
          </p:cNvSpPr>
          <p:nvPr>
            <p:ph type="title"/>
          </p:nvPr>
        </p:nvSpPr>
        <p:spPr>
          <a:xfrm>
            <a:off x="3657600" y="304800"/>
            <a:ext cx="2895600" cy="457200"/>
          </a:xfrm>
        </p:spPr>
        <p:txBody>
          <a:bodyPr>
            <a:normAutofit fontScale="90000"/>
          </a:bodyPr>
          <a:lstStyle/>
          <a:p>
            <a:r>
              <a:rPr lang="fr-FR" sz="2300" dirty="0" smtClean="0">
                <a:latin typeface="Times" pitchFamily="18" charset="0"/>
                <a:cs typeface="Times" pitchFamily="18" charset="0"/>
              </a:rPr>
              <a:t>La vie de la commune</a:t>
            </a:r>
            <a:r>
              <a:rPr lang="fr-FR" sz="2800" dirty="0" smtClean="0">
                <a:latin typeface="Times" pitchFamily="18" charset="0"/>
                <a:cs typeface="Times" pitchFamily="18" charset="0"/>
              </a:rPr>
              <a:t/>
            </a:r>
            <a:br>
              <a:rPr lang="fr-FR" sz="2800" dirty="0" smtClean="0">
                <a:latin typeface="Times" pitchFamily="18" charset="0"/>
                <a:cs typeface="Times" pitchFamily="18" charset="0"/>
              </a:rPr>
            </a:br>
            <a:r>
              <a:rPr lang="fr-FR" sz="1600" b="1" dirty="0" smtClean="0">
                <a:latin typeface="Times" pitchFamily="18" charset="0"/>
                <a:cs typeface="Times" pitchFamily="18" charset="0"/>
              </a:rPr>
              <a:t>Le mot du Maire</a:t>
            </a:r>
            <a:endParaRPr lang="fr-FR" sz="2800" b="1" dirty="0">
              <a:latin typeface="Times" pitchFamily="18" charset="0"/>
              <a:cs typeface="Times" pitchFamily="18" charset="0"/>
            </a:endParaRPr>
          </a:p>
        </p:txBody>
      </p:sp>
    </p:spTree>
    <p:extLst>
      <p:ext uri="{BB962C8B-B14F-4D97-AF65-F5344CB8AC3E}">
        <p14:creationId xmlns="" xmlns:p14="http://schemas.microsoft.com/office/powerpoint/2010/main" val="2374614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066800"/>
            <a:ext cx="6134100" cy="7010400"/>
          </a:xfrm>
        </p:spPr>
        <p:txBody>
          <a:bodyPr>
            <a:noAutofit/>
          </a:bodyPr>
          <a:lstStyle/>
          <a:p>
            <a:pPr algn="just">
              <a:buNone/>
            </a:pPr>
            <a:r>
              <a:rPr lang="fr-FR" sz="1200" dirty="0" smtClean="0">
                <a:latin typeface="Times" pitchFamily="18" charset="0"/>
                <a:cs typeface="Times" pitchFamily="18" charset="0"/>
              </a:rPr>
              <a:t>Le Maire que je suis, et les 13 conseillers qui composent le Conseil Municipal donnent de leur temps pour gérer et améliorer le quotidien des habitants de notre commune. Je tiens à remercier cette équipe qui m'entoure, et au-delà des clivages, pour son implication ses compétences et son dévouement à la chose publique. Avec une pensée particulière pour celle qui contribue à la création de notre site Internet (elle se reconnaîtra).</a:t>
            </a:r>
          </a:p>
          <a:p>
            <a:pPr algn="just">
              <a:buNone/>
            </a:pPr>
            <a:r>
              <a:rPr lang="fr-FR" sz="1200" dirty="0" smtClean="0">
                <a:latin typeface="Times" pitchFamily="18" charset="0"/>
                <a:cs typeface="Times" pitchFamily="18" charset="0"/>
              </a:rPr>
              <a:t>Je veux aussi remercier celles et ceux qui réalisent bénévolement et sans bruit quelques travaux pour l'amélioration de votre vie quotidienne, tels les délégués des parents d’élèves et le Comité d'Action  Sociale.</a:t>
            </a:r>
          </a:p>
          <a:p>
            <a:pPr algn="just">
              <a:buNone/>
            </a:pPr>
            <a:r>
              <a:rPr lang="fr-FR" sz="1200" dirty="0" smtClean="0">
                <a:latin typeface="Times" pitchFamily="18" charset="0"/>
                <a:cs typeface="Times" pitchFamily="18" charset="0"/>
              </a:rPr>
              <a:t>Je voudrais vous assurer de la détermination de votre Conseil Municipal à vouloir bâtir avec vous un village fraternel, à porter des valeurs de solidarité, à tenir à cette proximité que représente l'échelon communal et à créer les conditions agréables parce qu'il y a du bonheur à vivre ensemble, ici à PELLEPORT.</a:t>
            </a:r>
          </a:p>
          <a:p>
            <a:pPr algn="just">
              <a:buNone/>
            </a:pPr>
            <a:r>
              <a:rPr lang="fr-FR" sz="1200" dirty="0" smtClean="0">
                <a:latin typeface="Times" pitchFamily="18" charset="0"/>
                <a:cs typeface="Times" pitchFamily="18" charset="0"/>
              </a:rPr>
              <a:t>Il y a peu, l'avenir nous inquiétait tant, qu'il nous confrontait à de nombreuses questions sur notre capacité à nous adapter aux changements en cours, dont la liste chaque jour plus longue nous paniquait. Manifestement, la possibilité d'une résilience nous a poussée en avant, et nous démontrons que d'un mal peut surgir un bien. Le résultat est là, sous nos yeux et augure d'une ouverture vers l'autre avec humanité, et un esprit républicain de solidarité et de fraternité.</a:t>
            </a:r>
          </a:p>
          <a:p>
            <a:pPr algn="just">
              <a:buNone/>
            </a:pPr>
            <a:endParaRPr lang="fr-FR" sz="1200" dirty="0" smtClean="0">
              <a:latin typeface="Times" pitchFamily="18" charset="0"/>
              <a:cs typeface="Times" pitchFamily="18" charset="0"/>
            </a:endParaRPr>
          </a:p>
          <a:p>
            <a:pPr algn="just">
              <a:buNone/>
            </a:pPr>
            <a:r>
              <a:rPr lang="fr-FR" sz="1200" dirty="0" smtClean="0">
                <a:latin typeface="Times" pitchFamily="18" charset="0"/>
                <a:cs typeface="Times" pitchFamily="18" charset="0"/>
              </a:rPr>
              <a:t>Bonne et heureuse année à tous. Je vous remercie.</a:t>
            </a:r>
          </a:p>
          <a:p>
            <a:pPr algn="just">
              <a:buNone/>
            </a:pPr>
            <a:r>
              <a:rPr lang="fr-FR" sz="1200" dirty="0" smtClean="0">
                <a:latin typeface="Times" pitchFamily="18" charset="0"/>
                <a:cs typeface="Times" pitchFamily="18" charset="0"/>
              </a:rPr>
              <a:t> </a:t>
            </a:r>
          </a:p>
          <a:p>
            <a:pPr algn="just">
              <a:buNone/>
            </a:pPr>
            <a:r>
              <a:rPr lang="fr-FR" sz="1200" dirty="0" smtClean="0">
                <a:latin typeface="Times" pitchFamily="18" charset="0"/>
                <a:cs typeface="Times" pitchFamily="18" charset="0"/>
              </a:rPr>
              <a:t>Serge BAGUR</a:t>
            </a:r>
          </a:p>
          <a:p>
            <a:pPr algn="just">
              <a:buNone/>
            </a:pPr>
            <a:r>
              <a:rPr lang="fr-FR" sz="1200" dirty="0" smtClean="0">
                <a:latin typeface="Times" pitchFamily="18" charset="0"/>
                <a:cs typeface="Times" pitchFamily="18" charset="0"/>
              </a:rPr>
              <a:t>Maire de PELLEPORT</a:t>
            </a:r>
          </a:p>
          <a:p>
            <a:pPr algn="just">
              <a:buNone/>
            </a:pPr>
            <a:endParaRPr lang="fr-FR" sz="1100" dirty="0">
              <a:latin typeface="Times" pitchFamily="18" charset="0"/>
              <a:cs typeface="Times" pitchFamily="18" charset="0"/>
            </a:endParaRPr>
          </a:p>
        </p:txBody>
      </p:sp>
      <p:pic>
        <p:nvPicPr>
          <p:cNvPr id="9" name="Picture 7" descr="https://encrypted-tbn0.gstatic.com/images?q=tbn:ANd9GcSubmLVDaJJ-9P9qv4-bl_05-s4W41D3LCkT_EAZ9NJjPimwiORiQ"/>
          <p:cNvPicPr>
            <a:picLocks noChangeAspect="1" noChangeArrowheads="1"/>
          </p:cNvPicPr>
          <p:nvPr/>
        </p:nvPicPr>
        <p:blipFill>
          <a:blip r:embed="rId3" cstate="print"/>
          <a:srcRect/>
          <a:stretch>
            <a:fillRect/>
          </a:stretch>
        </p:blipFill>
        <p:spPr bwMode="auto">
          <a:xfrm>
            <a:off x="381000" y="6781800"/>
            <a:ext cx="1301675" cy="1676400"/>
          </a:xfrm>
          <a:prstGeom prst="rect">
            <a:avLst/>
          </a:prstGeom>
          <a:noFill/>
          <a:scene3d>
            <a:camera prst="orthographicFront"/>
            <a:lightRig rig="threePt" dir="t"/>
          </a:scene3d>
          <a:sp3d>
            <a:bevelT w="44450"/>
            <a:bevelB w="38100"/>
          </a:sp3d>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48200" y="5257800"/>
            <a:ext cx="772197" cy="1019175"/>
          </a:xfrm>
          <a:prstGeom prst="rect">
            <a:avLst/>
          </a:prstGeom>
          <a:noFill/>
          <a:ln cmpd="sng">
            <a:solidFill>
              <a:schemeClr val="accent3"/>
            </a:solidFill>
          </a:ln>
          <a:effectLst/>
          <a:scene3d>
            <a:camera prst="orthographicFront"/>
            <a:lightRig rig="threePt" dir="t"/>
          </a:scene3d>
          <a:sp3d extrusionH="76200">
            <a:bevelT w="44450"/>
            <a:bevelB w="25400"/>
            <a:extrusionClr>
              <a:schemeClr val="bg1"/>
            </a:extrusionClr>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Titre 6"/>
          <p:cNvSpPr>
            <a:spLocks noGrp="1"/>
          </p:cNvSpPr>
          <p:nvPr>
            <p:ph type="title"/>
          </p:nvPr>
        </p:nvSpPr>
        <p:spPr>
          <a:xfrm>
            <a:off x="3657600" y="304800"/>
            <a:ext cx="2895600" cy="457200"/>
          </a:xfrm>
        </p:spPr>
        <p:txBody>
          <a:bodyPr>
            <a:normAutofit fontScale="90000"/>
          </a:bodyPr>
          <a:lstStyle/>
          <a:p>
            <a:r>
              <a:rPr lang="fr-FR" sz="2300" dirty="0" smtClean="0">
                <a:latin typeface="Times" pitchFamily="18" charset="0"/>
                <a:cs typeface="Times" pitchFamily="18" charset="0"/>
              </a:rPr>
              <a:t>La vie de la commune</a:t>
            </a:r>
            <a:r>
              <a:rPr lang="fr-FR" sz="2800" dirty="0" smtClean="0">
                <a:latin typeface="Times" pitchFamily="18" charset="0"/>
                <a:cs typeface="Times" pitchFamily="18" charset="0"/>
              </a:rPr>
              <a:t/>
            </a:r>
            <a:br>
              <a:rPr lang="fr-FR" sz="2800" dirty="0" smtClean="0">
                <a:latin typeface="Times" pitchFamily="18" charset="0"/>
                <a:cs typeface="Times" pitchFamily="18" charset="0"/>
              </a:rPr>
            </a:br>
            <a:r>
              <a:rPr lang="fr-FR" sz="1600" b="1" dirty="0" smtClean="0">
                <a:latin typeface="Times" pitchFamily="18" charset="0"/>
                <a:cs typeface="Times" pitchFamily="18" charset="0"/>
              </a:rPr>
              <a:t>Le mot du Maire</a:t>
            </a:r>
            <a:endParaRPr lang="fr-FR" sz="2800" b="1" dirty="0">
              <a:latin typeface="Times" pitchFamily="18" charset="0"/>
              <a:cs typeface="Times" pitchFamily="18" charset="0"/>
            </a:endParaRPr>
          </a:p>
        </p:txBody>
      </p:sp>
    </p:spTree>
    <p:extLst>
      <p:ext uri="{BB962C8B-B14F-4D97-AF65-F5344CB8AC3E}">
        <p14:creationId xmlns="" xmlns:p14="http://schemas.microsoft.com/office/powerpoint/2010/main" val="2374614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1066800"/>
            <a:ext cx="6477000" cy="7924800"/>
          </a:xfrm>
        </p:spPr>
        <p:txBody>
          <a:bodyPr>
            <a:normAutofit lnSpcReduction="10000"/>
          </a:bodyPr>
          <a:lstStyle/>
          <a:p>
            <a:pPr marL="0" indent="0" algn="just">
              <a:buNone/>
            </a:pPr>
            <a:r>
              <a:rPr lang="fr-FR" sz="1050" dirty="0">
                <a:latin typeface="Times" pitchFamily="18" charset="0"/>
                <a:cs typeface="Times" pitchFamily="18" charset="0"/>
              </a:rPr>
              <a:t>Il y a toujours un moment de notre vie où nous rêvons de quelque de chose de différent, d'abandonner notre quotidien et de vivre une vie plus harmonieuse, quoi que cela signifie pour chacun d'entre nous. Souvent ce désir est brisé par une bonne dose de raison, voire une série d'obstacles imaginaires ou réels qui nous empêchent d'atteindre notre objectif. De nos jours, et à mon âge, alors que tout va très vite, qu'il est possible de tout acheter dans les magasins ou sur internet, et où tout est déconnecté des saisons, du temps...je rêvais d'une vie plus simple. Quelques semaines avant le grand jour de la retraite, mes journées étaient ponctuées par ce désir d'échapper à cette vie professionnelle, stressante émotionnellement, et de me retrouver dans l'environnement calme et reposant de la demeure familiale, fait de journées à travailler cette fois à l'extérieur, dans le jardin pour enfin l'entretenir et l'embellir à mon rythme, sur des tâches apaisantes pour le corps et l'âme.</a:t>
            </a:r>
          </a:p>
          <a:p>
            <a:pPr marL="0" indent="0" algn="just">
              <a:buNone/>
            </a:pPr>
            <a:r>
              <a:rPr lang="fr-FR" sz="1050" dirty="0">
                <a:latin typeface="Times" pitchFamily="18" charset="0"/>
                <a:cs typeface="Times" pitchFamily="18" charset="0"/>
              </a:rPr>
              <a:t>Mais mon épouse et mes filles en ont décidé autrement. De peur d'affronter l'ennui et le désespoir de quitter le groupe automobile auquel j'avais consacré 34 années de ma vie, et la centaine de personnes sous ma responsabilité, elles me conseillèrent fortement de m'inscrire sur la liste électorale de Serge BAGUR. Référant en matière de pilotage économique, je pouvais, effectivement apporter ma modeste contribution d'un savoir longtemps élaboré, et mûri pour assumer le gros défi lié à la gestion financière d'une commune, et à une comptabilité publique si particulière. A ma surprise, où les habitants de notre modeste village me connaissaient manifestement plus, que je ne l'aurai imaginé, le temps vint vite où de simple conseiller municipal, je briguai le poste de 1er adjoint. Il y a déjà 9 mois. Mes attentes, mes désirs de repos ou mes craintes de l'ennui ont été balayées avec la mise en place de mon nouveau poste municipal.</a:t>
            </a:r>
          </a:p>
          <a:p>
            <a:pPr marL="0" indent="0" algn="just">
              <a:buNone/>
            </a:pPr>
            <a:r>
              <a:rPr lang="fr-FR" sz="1050" dirty="0">
                <a:latin typeface="Times" pitchFamily="18" charset="0"/>
                <a:cs typeface="Times" pitchFamily="18" charset="0"/>
              </a:rPr>
              <a:t>Mon histoire est source d'inspiration. Je ne suis pas un retraité retiré loin des préoccupations du quotidien, et de l'expansion débridé du monde dans lequel nous évoluons, afin de passer mon quatrième âge en paix, mais un retraité, dans la force de l'âge, soixante ans à peine, qui a choisi d'ignorer les conventions sociales typiques, les heures de bureau, le banal du quotidien et de trouver quelque chose empli de sens, au service de tous. C'est devenu mon projet de vie.</a:t>
            </a:r>
          </a:p>
          <a:p>
            <a:pPr marL="0" indent="0">
              <a:buNone/>
            </a:pPr>
            <a:endParaRPr lang="fr-FR" sz="1050" dirty="0" smtClean="0">
              <a:latin typeface="Times" pitchFamily="18" charset="0"/>
              <a:cs typeface="Times" pitchFamily="18" charset="0"/>
            </a:endParaRPr>
          </a:p>
          <a:p>
            <a:pPr marL="0" indent="0">
              <a:buNone/>
            </a:pPr>
            <a:r>
              <a:rPr lang="fr-FR" sz="1050" dirty="0" smtClean="0">
                <a:latin typeface="Times" pitchFamily="18" charset="0"/>
                <a:cs typeface="Times" pitchFamily="18" charset="0"/>
              </a:rPr>
              <a:t>Philippe LASUYE</a:t>
            </a:r>
          </a:p>
          <a:p>
            <a:pPr marL="0" indent="0">
              <a:buNone/>
            </a:pPr>
            <a:endParaRPr lang="fr-FR" sz="1050" dirty="0" smtClean="0">
              <a:latin typeface="Times" pitchFamily="18" charset="0"/>
              <a:cs typeface="Times" pitchFamily="18" charset="0"/>
            </a:endParaRPr>
          </a:p>
          <a:p>
            <a:pPr marL="0" indent="0">
              <a:buNone/>
            </a:pPr>
            <a:endParaRPr lang="fr-FR" sz="1050" dirty="0" smtClean="0">
              <a:latin typeface="Times" pitchFamily="18" charset="0"/>
              <a:cs typeface="Times" pitchFamily="18" charset="0"/>
            </a:endParaRPr>
          </a:p>
          <a:p>
            <a:pPr marL="0" indent="0">
              <a:buNone/>
            </a:pPr>
            <a:endParaRPr lang="fr-FR" sz="1050" dirty="0" smtClean="0">
              <a:latin typeface="Times" pitchFamily="18" charset="0"/>
              <a:cs typeface="Times" pitchFamily="18" charset="0"/>
            </a:endParaRPr>
          </a:p>
          <a:p>
            <a:pPr marL="0" indent="0">
              <a:buNone/>
            </a:pPr>
            <a:endParaRPr lang="fr-FR" sz="1050" dirty="0" smtClean="0">
              <a:latin typeface="Times" pitchFamily="18" charset="0"/>
              <a:cs typeface="Times" pitchFamily="18" charset="0"/>
            </a:endParaRPr>
          </a:p>
          <a:p>
            <a:pPr marL="0" indent="0">
              <a:buNone/>
            </a:pPr>
            <a:endParaRPr lang="fr-FR" sz="1050" dirty="0" smtClean="0">
              <a:latin typeface="Times" pitchFamily="18" charset="0"/>
              <a:cs typeface="Times" pitchFamily="18" charset="0"/>
            </a:endParaRPr>
          </a:p>
          <a:p>
            <a:pPr algn="just">
              <a:buNone/>
            </a:pPr>
            <a:r>
              <a:rPr lang="fr-FR" sz="1050" dirty="0" smtClean="0">
                <a:latin typeface="Times" pitchFamily="18" charset="0"/>
                <a:cs typeface="Times" pitchFamily="18" charset="0"/>
              </a:rPr>
              <a:t>Quand je me lève le matin je n’ai pas peur. </a:t>
            </a:r>
          </a:p>
          <a:p>
            <a:pPr algn="just">
              <a:buNone/>
            </a:pPr>
            <a:r>
              <a:rPr lang="fr-FR" sz="1050" dirty="0" smtClean="0">
                <a:latin typeface="Times" pitchFamily="18" charset="0"/>
                <a:cs typeface="Times" pitchFamily="18" charset="0"/>
              </a:rPr>
              <a:t>Je ne me dis pas « Quel détraqué je vais croiser aujourd’hui » ou « quelle bombe va nous tomber sur le coin de la tête. »</a:t>
            </a:r>
          </a:p>
          <a:p>
            <a:pPr algn="just">
              <a:buNone/>
            </a:pPr>
            <a:r>
              <a:rPr lang="fr-FR" sz="1050" dirty="0" smtClean="0">
                <a:latin typeface="Times" pitchFamily="18" charset="0"/>
                <a:cs typeface="Times" pitchFamily="18" charset="0"/>
              </a:rPr>
              <a:t>Je n’ai pas peur parce que je me sens en sécurité dans notre pays qu’est la France.</a:t>
            </a:r>
          </a:p>
          <a:p>
            <a:pPr algn="just">
              <a:buNone/>
            </a:pPr>
            <a:r>
              <a:rPr lang="fr-FR" sz="1050" dirty="0" smtClean="0">
                <a:latin typeface="Times" pitchFamily="18" charset="0"/>
                <a:cs typeface="Times" pitchFamily="18" charset="0"/>
              </a:rPr>
              <a:t>Et pourtant, mercredi 7 janvier 2015, aux alentours de 11 h 20, un attentat à touché la France.</a:t>
            </a:r>
          </a:p>
          <a:p>
            <a:pPr algn="just">
              <a:buNone/>
            </a:pPr>
            <a:r>
              <a:rPr lang="fr-FR" sz="1050" dirty="0" smtClean="0">
                <a:latin typeface="Times" pitchFamily="18" charset="0"/>
                <a:cs typeface="Times" pitchFamily="18" charset="0"/>
              </a:rPr>
              <a:t>Un acte horrible, rempli de barbarie a fait au moins 12 morts, 4 blessés graves, des dizaines de personnes touchées psychologiquement, des familles en souffrance et un pays en deuil.  </a:t>
            </a:r>
          </a:p>
          <a:p>
            <a:pPr algn="just">
              <a:buNone/>
            </a:pPr>
            <a:r>
              <a:rPr lang="fr-FR" sz="1050" dirty="0" smtClean="0">
                <a:latin typeface="Times" pitchFamily="18" charset="0"/>
                <a:cs typeface="Times" pitchFamily="18" charset="0"/>
              </a:rPr>
              <a:t>Un attentat qui a touché les locaux du magazine satirique Charlie Hebdo et  qui porte préjudice à la liberté d’expression.</a:t>
            </a:r>
          </a:p>
          <a:p>
            <a:pPr algn="just">
              <a:buNone/>
            </a:pPr>
            <a:r>
              <a:rPr lang="fr-FR" sz="1050" dirty="0" smtClean="0">
                <a:latin typeface="Times" pitchFamily="18" charset="0"/>
                <a:cs typeface="Times" pitchFamily="18" charset="0"/>
              </a:rPr>
              <a:t>Le respect, la tolérance, la liberté d’expression…sont des choses qui font partie de notre pays et nous devons les uns et les autres, ensemble, continuer de faire en sorte qu’elles  le restent.</a:t>
            </a:r>
          </a:p>
          <a:p>
            <a:pPr algn="just">
              <a:buNone/>
            </a:pPr>
            <a:r>
              <a:rPr lang="fr-FR" sz="1050" dirty="0" smtClean="0">
                <a:latin typeface="Times" pitchFamily="18" charset="0"/>
                <a:cs typeface="Times" pitchFamily="18" charset="0"/>
              </a:rPr>
              <a:t>Je ne porterais aucun jugement ni ne ferais aucun commentaire sur cet acte abominable, le bulletin municipal de notre commune n’est pas là pour ça, mais je tiens néanmoins à laisser une petite trace écrite des  événements qui viennent de se produire et rendre également hommage à toutes les personnes qui malheureusement  y ont perdu la vie…</a:t>
            </a:r>
          </a:p>
          <a:p>
            <a:pPr>
              <a:buNone/>
            </a:pPr>
            <a:r>
              <a:rPr lang="fr-FR" sz="1050" dirty="0" smtClean="0">
                <a:latin typeface="Times" pitchFamily="18" charset="0"/>
                <a:cs typeface="Times" pitchFamily="18" charset="0"/>
              </a:rPr>
              <a:t> </a:t>
            </a:r>
          </a:p>
          <a:p>
            <a:pPr>
              <a:buNone/>
            </a:pPr>
            <a:r>
              <a:rPr lang="fr-FR" sz="1050" dirty="0" smtClean="0">
                <a:latin typeface="Times" pitchFamily="18" charset="0"/>
                <a:cs typeface="Times" pitchFamily="18" charset="0"/>
              </a:rPr>
              <a:t>A toutes les victimes…</a:t>
            </a:r>
          </a:p>
          <a:p>
            <a:pPr>
              <a:buNone/>
            </a:pPr>
            <a:r>
              <a:rPr lang="fr-FR" sz="1050" dirty="0" smtClean="0">
                <a:latin typeface="Times" pitchFamily="18" charset="0"/>
                <a:cs typeface="Times" pitchFamily="18" charset="0"/>
              </a:rPr>
              <a:t> </a:t>
            </a:r>
          </a:p>
          <a:p>
            <a:pPr>
              <a:buNone/>
            </a:pPr>
            <a:r>
              <a:rPr lang="fr-FR" sz="1050" dirty="0" smtClean="0">
                <a:latin typeface="Times" pitchFamily="18" charset="0"/>
                <a:cs typeface="Times" pitchFamily="18" charset="0"/>
              </a:rPr>
              <a:t>Clarisse COURTY</a:t>
            </a:r>
          </a:p>
          <a:p>
            <a:pPr marL="0" indent="0">
              <a:buNone/>
            </a:pPr>
            <a:endParaRPr lang="fr-FR" sz="1050" dirty="0">
              <a:latin typeface="Times" pitchFamily="18" charset="0"/>
              <a:cs typeface="Times" pitchFamily="18" charset="0"/>
            </a:endParaRPr>
          </a:p>
          <a:p>
            <a:endParaRPr lang="fr-FR" sz="1200" dirty="0">
              <a:latin typeface="Times" pitchFamily="18" charset="0"/>
            </a:endParaRPr>
          </a:p>
        </p:txBody>
      </p:sp>
      <p:sp>
        <p:nvSpPr>
          <p:cNvPr id="12" name="Titre 6"/>
          <p:cNvSpPr txBox="1">
            <a:spLocks/>
          </p:cNvSpPr>
          <p:nvPr/>
        </p:nvSpPr>
        <p:spPr>
          <a:xfrm>
            <a:off x="3733800" y="152400"/>
            <a:ext cx="2895600" cy="4572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rPr>
              <a:t>La vie de la commune</a:t>
            </a:r>
            <a:endParaRPr kumimoji="0" lang="fr-FR" sz="2100" b="1" i="0" u="none" strike="noStrike" kern="1200" cap="none" spc="0" normalizeH="0" baseline="0" noProof="0" dirty="0">
              <a:ln>
                <a:noFill/>
              </a:ln>
              <a:solidFill>
                <a:schemeClr val="tx2"/>
              </a:solidFill>
              <a:effectLst/>
              <a:uLnTx/>
              <a:uFillTx/>
              <a:latin typeface="Times" pitchFamily="18" charset="0"/>
              <a:ea typeface="+mj-ea"/>
              <a:cs typeface="Times" pitchFamily="18" charset="0"/>
            </a:endParaRPr>
          </a:p>
        </p:txBody>
      </p:sp>
      <p:pic>
        <p:nvPicPr>
          <p:cNvPr id="11" name="Picture 7" descr="https://encrypted-tbn0.gstatic.com/images?q=tbn:ANd9GcSubmLVDaJJ-9P9qv4-bl_05-s4W41D3LCkT_EAZ9NJjPimwiORiQ"/>
          <p:cNvPicPr>
            <a:picLocks noChangeAspect="1" noChangeArrowheads="1"/>
          </p:cNvPicPr>
          <p:nvPr/>
        </p:nvPicPr>
        <p:blipFill>
          <a:blip r:embed="rId3" cstate="print"/>
          <a:srcRect/>
          <a:stretch>
            <a:fillRect/>
          </a:stretch>
        </p:blipFill>
        <p:spPr bwMode="auto">
          <a:xfrm>
            <a:off x="3048000" y="4648200"/>
            <a:ext cx="838200" cy="1079500"/>
          </a:xfrm>
          <a:prstGeom prst="rect">
            <a:avLst/>
          </a:prstGeom>
          <a:noFill/>
          <a:scene3d>
            <a:camera prst="orthographicFront"/>
            <a:lightRig rig="threePt" dir="t"/>
          </a:scene3d>
          <a:sp3d>
            <a:bevelT w="44450"/>
            <a:bevelB w="38100"/>
          </a:sp3d>
        </p:spPr>
      </p:pic>
    </p:spTree>
    <p:extLst>
      <p:ext uri="{BB962C8B-B14F-4D97-AF65-F5344CB8AC3E}">
        <p14:creationId xmlns="" xmlns:p14="http://schemas.microsoft.com/office/powerpoint/2010/main" val="2374614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447800" y="1066800"/>
            <a:ext cx="5181600" cy="3847207"/>
          </a:xfrm>
          <a:prstGeom prst="rect">
            <a:avLst/>
          </a:prstGeom>
          <a:noFill/>
        </p:spPr>
        <p:txBody>
          <a:bodyPr wrap="square" rtlCol="0">
            <a:spAutoFit/>
          </a:bodyPr>
          <a:lstStyle/>
          <a:p>
            <a:pPr algn="just"/>
            <a:r>
              <a:rPr lang="fr-FR" sz="1600" b="1" dirty="0" smtClean="0">
                <a:latin typeface="Times" pitchFamily="18" charset="0"/>
                <a:cs typeface="Times" pitchFamily="18" charset="0"/>
              </a:rPr>
              <a:t>Commémoration du 11 novembre  2014</a:t>
            </a:r>
          </a:p>
          <a:p>
            <a:pPr algn="just"/>
            <a:endParaRPr lang="fr-FR" sz="1200" dirty="0" smtClean="0">
              <a:latin typeface="Times" pitchFamily="18" charset="0"/>
              <a:cs typeface="Times" pitchFamily="18" charset="0"/>
            </a:endParaRPr>
          </a:p>
          <a:p>
            <a:pPr algn="just"/>
            <a:r>
              <a:rPr lang="fr-FR" sz="1200" dirty="0" smtClean="0">
                <a:latin typeface="Times" pitchFamily="18" charset="0"/>
                <a:cs typeface="Times" pitchFamily="18" charset="0"/>
              </a:rPr>
              <a:t>96 ans après l’Armistice du 11 novembre 1918, ces mots disent l’importance de notre rassemblement de ce 11 novembre 2014 face aux monuments aux morts de PELLEPORT. L’histoire donne à l’avenir les moyens d’être pensé. Elle donne aussi des clés pour comprendre notre présent. C’est pourquoi commémorer en ce jour la fin de la Grande Guerre, revêt une portée symbolique puissante. A cette occasion, et après la lecture par Serge BAGUR, de la lettre de commémoration du Secrétaire d’État auprès du ministre de la défense, Lise FLEURY, Alicia BAUMERT, et Ai-</a:t>
            </a:r>
            <a:r>
              <a:rPr lang="fr-FR" sz="1200" dirty="0" err="1" smtClean="0">
                <a:latin typeface="Times" pitchFamily="18" charset="0"/>
                <a:cs typeface="Times" pitchFamily="18" charset="0"/>
              </a:rPr>
              <a:t>ling</a:t>
            </a:r>
            <a:r>
              <a:rPr lang="fr-FR" sz="1200" dirty="0" smtClean="0">
                <a:latin typeface="Times" pitchFamily="18" charset="0"/>
                <a:cs typeface="Times" pitchFamily="18" charset="0"/>
              </a:rPr>
              <a:t> BONNET, sous l'encadrement de Laurence GOURSAUD, professeur de français au Collège de CADOURS, ont lues des extraits de lettres de soldats, en hommage aux combattants morts pour la France. Après le discours des AC, Laurent LESUEUR, pour le Conseil Municipal, et Théo LESUEUR pour les enfants, mirent des gerbes sur le parvis du prestigieux monument. </a:t>
            </a:r>
          </a:p>
          <a:p>
            <a:pPr algn="just"/>
            <a:r>
              <a:rPr lang="fr-FR" sz="1200" dirty="0" smtClean="0">
                <a:latin typeface="Times" pitchFamily="18" charset="0"/>
                <a:cs typeface="Times" pitchFamily="18" charset="0"/>
              </a:rPr>
              <a:t>Nous avons vécu ces moments solennels avec beaucoup de recueillement et d'émotion.</a:t>
            </a:r>
          </a:p>
          <a:p>
            <a:pPr algn="just"/>
            <a:r>
              <a:rPr lang="fr-FR" sz="1200" dirty="0" smtClean="0">
                <a:latin typeface="Times" pitchFamily="18" charset="0"/>
                <a:cs typeface="Times" pitchFamily="18" charset="0"/>
              </a:rPr>
              <a:t>C'est parce que nous croyons en l'avenir que nous continuons d'interroger le passé. C'est parce que nous croyons en l'avenir que nous invitons les jeunes générations à méditer le prix de la liberté, et de reprendre le flambeau de la paix, que nous leur léguons avec clairvoyance, détermination et courage.</a:t>
            </a:r>
          </a:p>
        </p:txBody>
      </p:sp>
      <p:pic>
        <p:nvPicPr>
          <p:cNvPr id="9" name="Picture 7" descr="https://encrypted-tbn0.gstatic.com/images?q=tbn:ANd9GcSubmLVDaJJ-9P9qv4-bl_05-s4W41D3LCkT_EAZ9NJjPimwiORiQ"/>
          <p:cNvPicPr>
            <a:picLocks noChangeAspect="1" noChangeArrowheads="1"/>
          </p:cNvPicPr>
          <p:nvPr/>
        </p:nvPicPr>
        <p:blipFill>
          <a:blip r:embed="rId2" cstate="print"/>
          <a:srcRect/>
          <a:stretch>
            <a:fillRect/>
          </a:stretch>
        </p:blipFill>
        <p:spPr bwMode="auto">
          <a:xfrm>
            <a:off x="381000" y="2286000"/>
            <a:ext cx="838200" cy="1079500"/>
          </a:xfrm>
          <a:prstGeom prst="rect">
            <a:avLst/>
          </a:prstGeom>
          <a:noFill/>
          <a:scene3d>
            <a:camera prst="orthographicFront"/>
            <a:lightRig rig="threePt" dir="t"/>
          </a:scene3d>
          <a:sp3d>
            <a:bevelT w="44450"/>
            <a:bevelB w="38100"/>
          </a:sp3d>
        </p:spPr>
      </p:pic>
      <p:pic>
        <p:nvPicPr>
          <p:cNvPr id="10" name="Picture 7" descr="https://encrypted-tbn0.gstatic.com/images?q=tbn:ANd9GcSubmLVDaJJ-9P9qv4-bl_05-s4W41D3LCkT_EAZ9NJjPimwiORiQ"/>
          <p:cNvPicPr>
            <a:picLocks noChangeAspect="1" noChangeArrowheads="1"/>
          </p:cNvPicPr>
          <p:nvPr/>
        </p:nvPicPr>
        <p:blipFill>
          <a:blip r:embed="rId2" cstate="print"/>
          <a:srcRect/>
          <a:stretch>
            <a:fillRect/>
          </a:stretch>
        </p:blipFill>
        <p:spPr bwMode="auto">
          <a:xfrm>
            <a:off x="381000" y="3505200"/>
            <a:ext cx="838200" cy="1079500"/>
          </a:xfrm>
          <a:prstGeom prst="rect">
            <a:avLst/>
          </a:prstGeom>
          <a:noFill/>
          <a:scene3d>
            <a:camera prst="orthographicFront"/>
            <a:lightRig rig="threePt" dir="t"/>
          </a:scene3d>
          <a:sp3d>
            <a:bevelT w="44450"/>
            <a:bevelB w="38100"/>
          </a:sp3d>
        </p:spPr>
      </p:pic>
      <p:pic>
        <p:nvPicPr>
          <p:cNvPr id="11" name="Picture 7" descr="https://encrypted-tbn0.gstatic.com/images?q=tbn:ANd9GcSubmLVDaJJ-9P9qv4-bl_05-s4W41D3LCkT_EAZ9NJjPimwiORiQ"/>
          <p:cNvPicPr>
            <a:picLocks noChangeAspect="1" noChangeArrowheads="1"/>
          </p:cNvPicPr>
          <p:nvPr/>
        </p:nvPicPr>
        <p:blipFill>
          <a:blip r:embed="rId2" cstate="print"/>
          <a:srcRect/>
          <a:stretch>
            <a:fillRect/>
          </a:stretch>
        </p:blipFill>
        <p:spPr bwMode="auto">
          <a:xfrm>
            <a:off x="381000" y="4724400"/>
            <a:ext cx="838200" cy="1079500"/>
          </a:xfrm>
          <a:prstGeom prst="rect">
            <a:avLst/>
          </a:prstGeom>
          <a:noFill/>
          <a:scene3d>
            <a:camera prst="orthographicFront"/>
            <a:lightRig rig="threePt" dir="t"/>
          </a:scene3d>
          <a:sp3d>
            <a:bevelT w="44450"/>
            <a:bevelB w="38100"/>
          </a:sp3d>
        </p:spPr>
      </p:pic>
      <p:pic>
        <p:nvPicPr>
          <p:cNvPr id="12" name="Picture 7" descr="https://encrypted-tbn0.gstatic.com/images?q=tbn:ANd9GcSubmLVDaJJ-9P9qv4-bl_05-s4W41D3LCkT_EAZ9NJjPimwiORiQ"/>
          <p:cNvPicPr>
            <a:picLocks noChangeAspect="1" noChangeArrowheads="1"/>
          </p:cNvPicPr>
          <p:nvPr/>
        </p:nvPicPr>
        <p:blipFill>
          <a:blip r:embed="rId2" cstate="print"/>
          <a:srcRect/>
          <a:stretch>
            <a:fillRect/>
          </a:stretch>
        </p:blipFill>
        <p:spPr bwMode="auto">
          <a:xfrm>
            <a:off x="381000" y="7162800"/>
            <a:ext cx="838200" cy="1079500"/>
          </a:xfrm>
          <a:prstGeom prst="rect">
            <a:avLst/>
          </a:prstGeom>
          <a:noFill/>
          <a:scene3d>
            <a:camera prst="orthographicFront"/>
            <a:lightRig rig="threePt" dir="t"/>
          </a:scene3d>
          <a:sp3d>
            <a:bevelT w="44450"/>
            <a:bevelB w="38100"/>
          </a:sp3d>
        </p:spPr>
      </p:pic>
      <p:pic>
        <p:nvPicPr>
          <p:cNvPr id="13" name="Picture 7" descr="https://encrypted-tbn0.gstatic.com/images?q=tbn:ANd9GcSubmLVDaJJ-9P9qv4-bl_05-s4W41D3LCkT_EAZ9NJjPimwiORiQ"/>
          <p:cNvPicPr>
            <a:picLocks noChangeAspect="1" noChangeArrowheads="1"/>
          </p:cNvPicPr>
          <p:nvPr/>
        </p:nvPicPr>
        <p:blipFill>
          <a:blip r:embed="rId2" cstate="print"/>
          <a:srcRect/>
          <a:stretch>
            <a:fillRect/>
          </a:stretch>
        </p:blipFill>
        <p:spPr bwMode="auto">
          <a:xfrm>
            <a:off x="381000" y="5943600"/>
            <a:ext cx="838200" cy="1079500"/>
          </a:xfrm>
          <a:prstGeom prst="rect">
            <a:avLst/>
          </a:prstGeom>
          <a:noFill/>
          <a:scene3d>
            <a:camera prst="orthographicFront"/>
            <a:lightRig rig="threePt" dir="t"/>
          </a:scene3d>
          <a:sp3d>
            <a:bevelT w="44450"/>
            <a:bevelB w="38100"/>
          </a:sp3d>
        </p:spPr>
      </p:pic>
      <p:pic>
        <p:nvPicPr>
          <p:cNvPr id="23554" name="Picture 2" descr="E:\MAQUETTE PELLEPORT INFO\PHOTOS\11 novembre 2014 077.jpg"/>
          <p:cNvPicPr>
            <a:picLocks noChangeAspect="1" noChangeArrowheads="1"/>
          </p:cNvPicPr>
          <p:nvPr/>
        </p:nvPicPr>
        <p:blipFill>
          <a:blip r:embed="rId3" cstate="print"/>
          <a:srcRect/>
          <a:stretch>
            <a:fillRect/>
          </a:stretch>
        </p:blipFill>
        <p:spPr bwMode="auto">
          <a:xfrm>
            <a:off x="1752600" y="4953000"/>
            <a:ext cx="4724400" cy="3149600"/>
          </a:xfrm>
          <a:prstGeom prst="rect">
            <a:avLst/>
          </a:prstGeom>
          <a:noFill/>
        </p:spPr>
      </p:pic>
      <p:sp>
        <p:nvSpPr>
          <p:cNvPr id="14" name="ZoneTexte 13"/>
          <p:cNvSpPr txBox="1"/>
          <p:nvPr/>
        </p:nvSpPr>
        <p:spPr>
          <a:xfrm>
            <a:off x="1752600" y="8229600"/>
            <a:ext cx="4800600" cy="646331"/>
          </a:xfrm>
          <a:prstGeom prst="rect">
            <a:avLst/>
          </a:prstGeom>
          <a:noFill/>
        </p:spPr>
        <p:txBody>
          <a:bodyPr wrap="square" rtlCol="0">
            <a:spAutoFit/>
          </a:bodyPr>
          <a:lstStyle/>
          <a:p>
            <a:r>
              <a:rPr lang="fr-FR" sz="1200" b="1" dirty="0" smtClean="0">
                <a:latin typeface="Times" pitchFamily="18" charset="0"/>
                <a:cs typeface="Times" pitchFamily="18" charset="0"/>
              </a:rPr>
              <a:t>« </a:t>
            </a:r>
            <a:r>
              <a:rPr lang="fr-FR" sz="1200" b="1" i="1" dirty="0" smtClean="0">
                <a:latin typeface="Times" pitchFamily="18" charset="0"/>
                <a:cs typeface="Times" pitchFamily="18" charset="0"/>
              </a:rPr>
              <a:t>L’idée du passé ne prend un sens et ne constitue une valeur que pour l’homme qui se trouve en soi-même une passion de l’avenir. L’histoire donne à l’avenir les moyens d’être pensé</a:t>
            </a:r>
            <a:r>
              <a:rPr lang="fr-FR" sz="1200" b="1" dirty="0" smtClean="0">
                <a:latin typeface="Times" pitchFamily="18" charset="0"/>
                <a:cs typeface="Times" pitchFamily="18" charset="0"/>
              </a:rPr>
              <a:t> » Paul Valéry</a:t>
            </a:r>
            <a:endParaRPr lang="fr-FR" sz="1200" b="1" dirty="0">
              <a:latin typeface="Times" pitchFamily="18" charset="0"/>
              <a:cs typeface="Times" pitchFamily="18" charset="0"/>
            </a:endParaRPr>
          </a:p>
        </p:txBody>
      </p:sp>
      <p:pic>
        <p:nvPicPr>
          <p:cNvPr id="23556" name="Picture 4" descr="https://encrypted-tbn1.gstatic.com/images?q=tbn:ANd9GcRshAKaTNmkWTGNIZPB1d1DYKBC6gITWmgl_GytYWdj-MdqLEk_bw"/>
          <p:cNvPicPr>
            <a:picLocks noChangeAspect="1" noChangeArrowheads="1"/>
          </p:cNvPicPr>
          <p:nvPr/>
        </p:nvPicPr>
        <p:blipFill>
          <a:blip r:embed="rId4" cstate="print"/>
          <a:srcRect/>
          <a:stretch>
            <a:fillRect/>
          </a:stretch>
        </p:blipFill>
        <p:spPr bwMode="auto">
          <a:xfrm>
            <a:off x="381000" y="990600"/>
            <a:ext cx="816142" cy="1148645"/>
          </a:xfrm>
          <a:prstGeom prst="rect">
            <a:avLst/>
          </a:prstGeom>
          <a:noFill/>
        </p:spPr>
      </p:pic>
      <p:sp>
        <p:nvSpPr>
          <p:cNvPr id="15" name="Titre 6"/>
          <p:cNvSpPr txBox="1">
            <a:spLocks/>
          </p:cNvSpPr>
          <p:nvPr/>
        </p:nvSpPr>
        <p:spPr>
          <a:xfrm>
            <a:off x="3733800" y="152400"/>
            <a:ext cx="2895600" cy="4572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rPr>
              <a:t>La vie de la commune</a:t>
            </a:r>
            <a:endParaRPr kumimoji="0" lang="fr-FR" sz="2100" b="1" i="0" u="none" strike="noStrike" kern="1200" cap="none" spc="0" normalizeH="0" baseline="0" noProof="0" dirty="0">
              <a:ln>
                <a:noFill/>
              </a:ln>
              <a:solidFill>
                <a:schemeClr val="tx2"/>
              </a:solidFill>
              <a:effectLst/>
              <a:uLnTx/>
              <a:uFillTx/>
              <a:latin typeface="Times" pitchFamily="18" charset="0"/>
              <a:ea typeface="+mj-ea"/>
              <a:cs typeface="Times" pitchFamily="18" charset="0"/>
            </a:endParaRPr>
          </a:p>
        </p:txBody>
      </p:sp>
    </p:spTree>
    <p:extLst>
      <p:ext uri="{BB962C8B-B14F-4D97-AF65-F5344CB8AC3E}">
        <p14:creationId xmlns="" xmlns:p14="http://schemas.microsoft.com/office/powerpoint/2010/main" val="679367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3352800"/>
            <a:ext cx="6096000" cy="2971800"/>
          </a:xfrm>
          <a:ln cmpd="sng">
            <a:solidFill>
              <a:srgbClr val="0070C0"/>
            </a:solidFill>
          </a:ln>
          <a:scene3d>
            <a:camera prst="orthographicFront">
              <a:rot lat="0" lon="0" rev="0"/>
            </a:camera>
            <a:lightRig rig="glow" dir="tl">
              <a:rot lat="0" lon="0" rev="900000"/>
            </a:lightRig>
          </a:scene3d>
          <a:sp3d prstMaterial="powder">
            <a:bevelT w="38100" h="38100"/>
            <a:bevelB w="38100"/>
          </a:sp3d>
        </p:spPr>
        <p:style>
          <a:lnRef idx="0">
            <a:schemeClr val="accent3"/>
          </a:lnRef>
          <a:fillRef idx="3">
            <a:schemeClr val="accent3"/>
          </a:fillRef>
          <a:effectRef idx="3">
            <a:schemeClr val="accent3"/>
          </a:effectRef>
          <a:fontRef idx="minor">
            <a:schemeClr val="lt1"/>
          </a:fontRef>
        </p:style>
        <p:txBody>
          <a:bodyPr>
            <a:normAutofit/>
          </a:bodyPr>
          <a:lstStyle/>
          <a:p>
            <a:pPr algn="just">
              <a:buNone/>
            </a:pPr>
            <a:r>
              <a:rPr lang="fr-FR" sz="1200" dirty="0" smtClean="0">
                <a:latin typeface="Times" pitchFamily="18" charset="0"/>
                <a:cs typeface="Times" pitchFamily="18" charset="0"/>
              </a:rPr>
              <a:t> </a:t>
            </a:r>
          </a:p>
          <a:p>
            <a:pPr algn="just">
              <a:buNone/>
            </a:pPr>
            <a:r>
              <a:rPr lang="fr-FR" sz="1200" dirty="0" smtClean="0">
                <a:solidFill>
                  <a:srgbClr val="FF0000"/>
                </a:solidFill>
                <a:latin typeface="Times" pitchFamily="18" charset="0"/>
                <a:cs typeface="Times" pitchFamily="18" charset="0"/>
              </a:rPr>
              <a:t>Le Père Noël, avait noté ce rendez-vous important et malgré son emploi du temps chargé, il était de la fête parmi les enfants.</a:t>
            </a:r>
          </a:p>
          <a:p>
            <a:pPr algn="just">
              <a:buNone/>
            </a:pPr>
            <a:r>
              <a:rPr lang="fr-FR" sz="1200" dirty="0" smtClean="0">
                <a:solidFill>
                  <a:srgbClr val="FF0000"/>
                </a:solidFill>
                <a:latin typeface="Times" pitchFamily="18" charset="0"/>
                <a:cs typeface="Times" pitchFamily="18" charset="0"/>
              </a:rPr>
              <a:t>Arrivant tout droit d'une Laponie froide et enneigée, le Père Noël a fait une halte à l’école de Pelleport.</a:t>
            </a:r>
          </a:p>
          <a:p>
            <a:pPr algn="just">
              <a:buNone/>
            </a:pPr>
            <a:r>
              <a:rPr lang="fr-FR" sz="1200" dirty="0" smtClean="0">
                <a:solidFill>
                  <a:schemeClr val="accent1">
                    <a:lumMod val="75000"/>
                  </a:schemeClr>
                </a:solidFill>
                <a:latin typeface="Times" pitchFamily="18" charset="0"/>
                <a:cs typeface="Times" pitchFamily="18" charset="0"/>
              </a:rPr>
              <a:t>Les enfants étaient émerveillés, certains d'entre eux intimidés mais désiraient tout de même lui poser des questions sur son pays, son traineau, ses rênes sans oublier de lui demander s'il avait bien reçu les fameux courriers de commandes de leurs jouets. </a:t>
            </a:r>
          </a:p>
          <a:p>
            <a:pPr algn="just">
              <a:buNone/>
            </a:pPr>
            <a:r>
              <a:rPr lang="fr-FR" sz="1200" dirty="0" smtClean="0">
                <a:solidFill>
                  <a:schemeClr val="accent1">
                    <a:lumMod val="75000"/>
                  </a:schemeClr>
                </a:solidFill>
                <a:latin typeface="Times" pitchFamily="18" charset="0"/>
                <a:cs typeface="Times" pitchFamily="18" charset="0"/>
              </a:rPr>
              <a:t>Tous les petits et grands écoliers ont eu droit à leur cadeau et ils en étaient très contents !!!</a:t>
            </a:r>
          </a:p>
          <a:p>
            <a:pPr algn="just">
              <a:buNone/>
            </a:pPr>
            <a:r>
              <a:rPr lang="fr-FR" sz="1200" dirty="0" smtClean="0">
                <a:latin typeface="Times" pitchFamily="18" charset="0"/>
                <a:cs typeface="Times" pitchFamily="18" charset="0"/>
              </a:rPr>
              <a:t> </a:t>
            </a:r>
          </a:p>
          <a:p>
            <a:pPr algn="just">
              <a:buNone/>
            </a:pPr>
            <a:r>
              <a:rPr lang="fr-FR" sz="1200" dirty="0" smtClean="0">
                <a:solidFill>
                  <a:srgbClr val="FF0000"/>
                </a:solidFill>
                <a:latin typeface="Times" pitchFamily="18" charset="0"/>
                <a:cs typeface="Times" pitchFamily="18" charset="0"/>
              </a:rPr>
              <a:t>Un grand merci au Père Noël d’avoir fait ce détour par notre école afin de gâter les pitchouns,</a:t>
            </a:r>
          </a:p>
          <a:p>
            <a:pPr algn="just">
              <a:buNone/>
            </a:pPr>
            <a:r>
              <a:rPr lang="fr-FR" sz="1200" dirty="0" smtClean="0">
                <a:solidFill>
                  <a:srgbClr val="FF0000"/>
                </a:solidFill>
                <a:latin typeface="Times" pitchFamily="18" charset="0"/>
                <a:cs typeface="Times" pitchFamily="18" charset="0"/>
              </a:rPr>
              <a:t>Un grand merci aux institutrices et à la directrice pour l’organisation de cette visite et de ce merveilleux après-midi que les enfants ont passés…</a:t>
            </a:r>
          </a:p>
        </p:txBody>
      </p:sp>
      <p:pic>
        <p:nvPicPr>
          <p:cNvPr id="1027" name="Picture 3" descr="E:\MAQUETTE PELLEPORT INFO\PHOTOS\DSCF7098.JPG"/>
          <p:cNvPicPr>
            <a:picLocks noChangeAspect="1" noChangeArrowheads="1"/>
          </p:cNvPicPr>
          <p:nvPr/>
        </p:nvPicPr>
        <p:blipFill>
          <a:blip r:embed="rId2" cstate="print"/>
          <a:srcRect/>
          <a:stretch>
            <a:fillRect/>
          </a:stretch>
        </p:blipFill>
        <p:spPr bwMode="auto">
          <a:xfrm>
            <a:off x="3505200" y="6477000"/>
            <a:ext cx="2971800" cy="2228850"/>
          </a:xfrm>
          <a:prstGeom prst="rect">
            <a:avLst/>
          </a:prstGeom>
          <a:noFill/>
          <a:ln cmpd="sng">
            <a:solidFill>
              <a:srgbClr val="0070C0"/>
            </a:solidFill>
          </a:ln>
          <a:scene3d>
            <a:camera prst="orthographicFront"/>
            <a:lightRig rig="threePt" dir="t"/>
          </a:scene3d>
          <a:sp3d>
            <a:bevelT w="38100"/>
            <a:bevelB w="38100"/>
          </a:sp3d>
        </p:spPr>
      </p:pic>
      <p:pic>
        <p:nvPicPr>
          <p:cNvPr id="1028" name="Picture 4" descr="E:\MAQUETTE PELLEPORT INFO\PHOTOS\DSCF7084.JPG"/>
          <p:cNvPicPr>
            <a:picLocks noChangeAspect="1" noChangeArrowheads="1"/>
          </p:cNvPicPr>
          <p:nvPr/>
        </p:nvPicPr>
        <p:blipFill>
          <a:blip r:embed="rId3" cstate="print"/>
          <a:srcRect/>
          <a:stretch>
            <a:fillRect/>
          </a:stretch>
        </p:blipFill>
        <p:spPr bwMode="auto">
          <a:xfrm>
            <a:off x="381000" y="6477000"/>
            <a:ext cx="2971800" cy="2228850"/>
          </a:xfrm>
          <a:prstGeom prst="rect">
            <a:avLst/>
          </a:prstGeom>
          <a:noFill/>
          <a:ln cmpd="sng">
            <a:solidFill>
              <a:srgbClr val="0070C0"/>
            </a:solidFill>
          </a:ln>
          <a:scene3d>
            <a:camera prst="orthographicFront"/>
            <a:lightRig rig="threePt" dir="t"/>
          </a:scene3d>
          <a:sp3d>
            <a:bevelT w="38100"/>
            <a:bevelB w="38100"/>
          </a:sp3d>
        </p:spPr>
      </p:pic>
      <p:pic>
        <p:nvPicPr>
          <p:cNvPr id="1029" name="Picture 5" descr="E:\MAQUETTE PELLEPORT INFO\PHOTOS\DSCF7089.JPG"/>
          <p:cNvPicPr>
            <a:picLocks noChangeAspect="1" noChangeArrowheads="1"/>
          </p:cNvPicPr>
          <p:nvPr/>
        </p:nvPicPr>
        <p:blipFill>
          <a:blip r:embed="rId4" cstate="print"/>
          <a:srcRect/>
          <a:stretch>
            <a:fillRect/>
          </a:stretch>
        </p:blipFill>
        <p:spPr bwMode="auto">
          <a:xfrm>
            <a:off x="3581400" y="1066800"/>
            <a:ext cx="2895600" cy="2171700"/>
          </a:xfrm>
          <a:prstGeom prst="rect">
            <a:avLst/>
          </a:prstGeom>
          <a:noFill/>
          <a:ln cmpd="sng">
            <a:solidFill>
              <a:srgbClr val="0070C0"/>
            </a:solidFill>
          </a:ln>
          <a:scene3d>
            <a:camera prst="orthographicFront"/>
            <a:lightRig rig="threePt" dir="t"/>
          </a:scene3d>
          <a:sp3d>
            <a:bevelT w="38100"/>
            <a:bevelB w="38100"/>
          </a:sp3d>
        </p:spPr>
      </p:pic>
      <p:pic>
        <p:nvPicPr>
          <p:cNvPr id="1030" name="Picture 6" descr="E:\MAQUETTE PELLEPORT INFO\PHOTOS\DSCF7096.JPG"/>
          <p:cNvPicPr>
            <a:picLocks noChangeAspect="1" noChangeArrowheads="1"/>
          </p:cNvPicPr>
          <p:nvPr/>
        </p:nvPicPr>
        <p:blipFill>
          <a:blip r:embed="rId5" cstate="print"/>
          <a:srcRect/>
          <a:stretch>
            <a:fillRect/>
          </a:stretch>
        </p:blipFill>
        <p:spPr bwMode="auto">
          <a:xfrm>
            <a:off x="381000" y="1066800"/>
            <a:ext cx="2895600" cy="2171700"/>
          </a:xfrm>
          <a:prstGeom prst="rect">
            <a:avLst/>
          </a:prstGeom>
          <a:noFill/>
          <a:ln cmpd="sng">
            <a:solidFill>
              <a:srgbClr val="0070C0"/>
            </a:solidFill>
          </a:ln>
          <a:scene3d>
            <a:camera prst="orthographicFront"/>
            <a:lightRig rig="threePt" dir="t"/>
          </a:scene3d>
          <a:sp3d>
            <a:bevelT w="38100"/>
            <a:bevelB w="38100"/>
          </a:sp3d>
        </p:spPr>
      </p:pic>
      <p:sp>
        <p:nvSpPr>
          <p:cNvPr id="9" name="Rectangle 8"/>
          <p:cNvSpPr/>
          <p:nvPr/>
        </p:nvSpPr>
        <p:spPr>
          <a:xfrm>
            <a:off x="1066800" y="3276600"/>
            <a:ext cx="4607864"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pPr>
            <a:r>
              <a:rPr lang="fr-FR" sz="2000" b="1" cap="none" spc="0" dirty="0" smtClean="0">
                <a:ln w="11430"/>
                <a:solidFill>
                  <a:srgbClr val="FF0000"/>
                </a:solidFill>
                <a:effectLst>
                  <a:outerShdw blurRad="50800" dist="39000" dir="5460000" algn="tl">
                    <a:srgbClr val="000000">
                      <a:alpha val="38000"/>
                    </a:srgbClr>
                  </a:outerShdw>
                </a:effectLst>
                <a:latin typeface="Times" pitchFamily="18" charset="0"/>
                <a:cs typeface="Times" pitchFamily="18" charset="0"/>
              </a:rPr>
              <a:t>Visite du Père Noël le  19 décembre 2014</a:t>
            </a:r>
          </a:p>
        </p:txBody>
      </p:sp>
      <p:sp>
        <p:nvSpPr>
          <p:cNvPr id="11" name="Titre 6"/>
          <p:cNvSpPr txBox="1">
            <a:spLocks/>
          </p:cNvSpPr>
          <p:nvPr/>
        </p:nvSpPr>
        <p:spPr>
          <a:xfrm>
            <a:off x="3733800" y="152400"/>
            <a:ext cx="2895600" cy="4572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rPr>
              <a:t>La vie de la commune</a:t>
            </a:r>
            <a:endParaRPr kumimoji="0" lang="fr-FR" sz="2100" b="1" i="0" u="none" strike="noStrike" kern="1200" cap="none" spc="0" normalizeH="0" baseline="0" noProof="0" dirty="0">
              <a:ln>
                <a:noFill/>
              </a:ln>
              <a:solidFill>
                <a:schemeClr val="tx2"/>
              </a:solidFill>
              <a:effectLst/>
              <a:uLnTx/>
              <a:uFillTx/>
              <a:latin typeface="Times" pitchFamily="18" charset="0"/>
              <a:ea typeface="+mj-ea"/>
              <a:cs typeface="Times"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data:image/jpeg;base64,/9j/4AAQSkZJRgABAQAAAQABAAD/2wCEAAkGBxQTEhQUEhQUFRQVFBcUFRQUFBYVFRcUFBQXFxQUFBcYHCggGBolHRUYIjEhJSkrLi4uFx8zODMsNygtLisBCgoKDg0OGA8QFywcHBwsLCwsLCwsLCwsLCwsLCwsLCwsLCwsLCwsLCwsLCwsLCwsLCwsLCwsLCwsLCwsLCwsLP/AABEIARIAuAMBIgACEQEDEQH/xAAcAAABBQEBAQAAAAAAAAAAAAADAAECBAUGBwj/xAA/EAABAwIDBQYEAwYGAgMAAAABAAIRAyEEEjEFQVFhcRMigZGhsQYywfBC0eEUI1JicvEHM4KSssIVoiRDg//EABkBAQEBAQEBAAAAAAAAAAAAAAABAgMEBf/EACERAQEBAQACAgMAAwAAAAAAAAABEQISIQMxQVFhBBOB/9oADAMBAAIRAxEAPwD1diKEIBSzr1484qYuVc1ku1TxNWWORWqqxyssWepiwVinCi0IgXKtIFiY00aFGFNVXITIxCGQtyom1M4JgVJxUEJUSU5UStB5UCUxcoEqyMnzKc2QlIFUMkkkFQoSUw1JTRWBQKtSFMFQewFdIzUKN7qy1oUGqQS0wdoVhir0wrVILn03BWtSJUwEzmrjrSDaiIgkKYKWB0FwRpUHKxAZUs6ZyCXLeagxchlyGEiVrA7yopJkQ4UlAFSlA6kxDlSDkBgUkMPTKYuqkJoU4U6bJW2QVNhUnUiEEoLbXKxTcs5j1ZovWbFjRY5EKqU3I+ZcbG5TPCjCZ7lHMrIHzKJKYlQc5akQnlDATOeo5ltDlMmlRzIiUqJKjKiXICApZkIvUc6uAuZSDkAvTZ0RYzpIGdJBZyI1KnCcBFas2tSAVtFQqrYqMELOxgV5upYqtcrdEqmArVJaqRba9TzqvKdrljGh5UWusOiDVNj0KdttEw1MlQcVElRJVCJUJSJUSURIlRJUS5QLlcEi5RL0NzlAuVQRzlHMoSlKCeZLMhykgKHJIYKSo1RUU2uQGhSCw0tZ0GqJUQ5PKSCs6ndHp01NjEbs4S0wBwUUYoZCaMf4o2wcLh3VhTdVgtbkaQ0nO4N1PVaubwXD/wCIu0bsoNOn7x/W4YPc+IXW4HEdpSpv/jY13iRJWJ3L1ef031xZzOv2skqJcolyG5625plyG56g56G5yomXqBchlyiXKomXKOZRlIIJgp0gE8IEE8JwEkCaEkklRfaUSUIqQKwqakCgkp8yCw0owNlTD0TtVmxrUqir4rENYxz3GGtBcTyAlTfUXGfHu2WimKLXtl5zPhws1psD1Psp114861xz5dSON2li3Vqj6jtXunoNw8BA8F6B8GYrNhg3exxb4HvD/lHgvNw4EWIPQyuq+BsbFSpSvem144d0kQOd/ZeP4OrPk9/l7f8AI5l+P1+HbPcguek5ygWlfQfOMXqMp+zThiqBlIBE7NSZTQCDU4CKWKMIECpSowkgnKZME6BBJOCkgvkJ2hQFREBWVLKnDE4KlKio5EN1Mo0p5Qxi7fwpqYeswPdTzU3jO35m903H2PBeKs2Ph2ZGlpzOFoJAMb7EAL2/4nqZcJiCNexqAdSwge68brCazP5WH6rj81+nb4p9qOI2VRaRq0mwIJJ9ZVnBUcRQe2rh6xztmG1O8CNCINo6R1ChtETWojqfRbOzaWatRbxqNH+5xH5LlHWvUtmUavZsNcMFXKM4ZJaHbwJVwsU3FRzL2PIg6mkKIUi9NnRDCkEiAkXKBKCLkJym4obiqGlMlKaVUOmlJItQOHJKORJBeaQiAqoxyn2qyq0HJZ1U7VRNVMFztE3aKoKqXaJgyPjuu4YR4a4NLnMaTEnKXS4N3A21M9F5dkJc5orVO6L/AC7/APSvQfj2r+6pN41pPRtN594XnmFMPqONpNp67l5vm+3o+Keg35w/KKgJ17wBPoB7rW+GqtQYuhmbnHaMjJ3SO9MkOMQInVYbnfvy86RaNdy0Nk7S7HECrlLsoADLi4BEyAd59Fzn2319PbHVUJ1VeZ4j4/rk92nTaJ4OcYjiSB6LF2h8VYx/yVnNcCDPdDQQflgC/PUL0/7eXn8K9k7RN2i8/wBh/HBytbiW5nAAOqMAuYuS3S/KOm5dZs7alKsJpPDt8aOHVpuFudSs3mxqZ0syEEoWkEJTZVEKQcgZzFAhELlBzkQwUg5RF1MNQO0pKD6zW2JvrlF3EcQNUk1QBWSNZCa1PCImayj2iaySoI2oqu1ds0sPTNSs8MaOOpPBo3lcz8W/HFLBnI1va1by0GA0wC0OteQd3BeWbV2hiMa81a7jlaCQAIa1upDR4dTAXPruRvnm1q/GfxrUxzhTotyUmk5f43TYl24Dl7rKpbMqQJcdFaw+zwxpjXOxo494sB9yt8U15+utdZy5Wrs9wEuefH75eiAzCkkBriZm4Wz8TtApdXAffkqnw1R+p9gpv5awAbKfucUA067NCY6xx4dSuvdTWfUw7i4Se7qQAJsQWhSVMY3aVx14j+33CKza1ZpktuN4kHwINluiiOCZ2GCoLsz/ABMxFGz2mo3hUN45OAnznReh7B+O8HigAH9nUNslSAZ4NOh9+S8uxWADhoucfhAXua35r25A/ot892M3nX0oXpw5eRf4fs2mb0qjDQY8Mc2s8xaC4MGVxFnaiy9XJXfm7HGzBS9NnQCUxK0iwKil2iqZlMIK+NMkuFyIF4ud4A/X2SXJfEm16jKrR3RTJ7rSTaCZqGNBEEG4v1SXG9zWsdp2ifNKhTphwlrgRxBkKYo812QhRJUalEwdRO8ajmOaK2Qqm1NuUMOAa9VlOdA43PRouVNMeQfEvw8xmKrZM2URGd7nuLi0FxLnEknMSmbhx2T+bnN/9siubd20yrVqPZmcHVCWnKQC0OnfyCz2Y45IyDUulxOufMDA5815Ortejmel17Jy861/9Jcf+oVxVsE6WMJ1Pe8TJPujkrNWMX4nplzWgRrNyB7pfDlOG9BrqLuJsdDuVmnRpxmcJJuSbxJnU2CFiNqtZYZRumQb+Cfxf61nFCcRN40O/osF+Oa67nl38s5G+30CdlZv4W0/GXx69PPzI2f2lkxmEo4CxDUNiY491rWgc/vilSqubdsgcNR5bt/DRBsvC5vZbM2IeeR9YWsMcNHWPpZZuy2dnUfOrhA4GOB8NFpHq3wKwNwx/mquP/q0fRdE+oBqQOq5z4UxIbhKZO8u6XqOj0hNtjGlzBDg3NUY2xgwXXbfcRPsvRLnMcLPbojVHEXEzu80zqgGpC5SltIAltQnuhxdJIJAAGuomxEAKziMYzs2hrrQZJtFgQBvJuLc1fNMdC1w4hFAXMUsWA4QLwfxFsTLiJ37tOK6HB18wE66b9epWp1pjz7432k8Ykspz+6aIEd2SBJj8VnRBSWn8VYdlKoagDHVCCTOmZ3dAI/pPkEl875vm446zqvR8fw3ubK5/YPxS+k5sHuSA9riSLuuW7wb7vVeg4Xb9NwJcQ2OczvgRyXiGGrOs4ZXGT3Z72+CJHeGmk9V0Oy8S2owENfmmXAg2IN3mN2/8hderi56c+uXrrqgqMOR5bmBAeyMwne3MCJHMFeIYrZBfXqGrUfVOY955lxGYhpPgF6n8NuLWVHOOlwIiBEj7krgQ8AuJ5D3P/ZX5L6hxPagWCIGgsEGs4AHkFIVAhYm7Tzt52+q88dq2MEIa0fyhFq1IaTwB9lCkQB4IONeDTdzEedldSuUxgrOEk92LAcNyFR2a46rp61IFTp0AtamMajsOfKfvyQ62yS0TmMBdVh269B9T9Vk7exWTuQO8NTPpH3dNJPbn8M1zjDHHorHZ1xvnz3IWFrhl2m+n8W6OCv4XaDnPDYDpP8ACQY6qavjc1U/aKg+YKf7a7ePKenFXdvUsrRG8/kqWAbmgHQkD0MAINbCfFVam1rQe62YaYIAMyBad/FNU2+55bNocDDeQIAA6GNVnV6QDiDuGm8oUkkRrujp7qbVyV09HHCq/IXuLSZcbNtMNtJvy5q5VxPcIaGtiQ4756eIXGFpvJ3xYq7ga7swYTnB4iTO6+p1K1OmbzHTftPZuDBmcHNBzOMRJbYbrADdN9V0WyNoimQXvaGg5YLnH5jY8rCPLiuF2lWyPGYRIa6NRGY/NxkjcIjRGq1A8lzagzVCzvB8QQH5oAuILdTHHgteeT052On2ltDM2qS5/eLnagHM/KGD+KAG5ogWAlJee4jabyB3nWi7nFxsNJJ+7JLj489+++ff/Gt8bZzfTRq4XsGMGUkNe5uYGC4HvSIFjG/cVu/B2IaalWlUqBgZJAcLFrjoDvJJlV6W0KAd3qNVm8uNGo8ZoA1zgt/FfhCoYetReZr1XAtDWNzAyW/ikuEkDrYcN/ec2e0t31j0Jr2UcPXb2jHODHNaRaf3YygCeJXAVa0B8CSSbeAH0TObT7IPD35psC9290fKToAqNaoQLbz46ys9da1OcTe874lVa1Q2t+JvoQfopvcXXJLj970Fvzjz8h+ZCz6X23P2oBqrYrFkt01LfcKrtCXUyA1zpj5WkxeZMC2iwazg0gOsdbiDqkkS2uoNYSNRdXaTuYXHNLTw9FbAHqOHFMPJ2NHEZhlLWjKT3p7zpjURYDqfBZu32B2WN339FjENEG1zu3XiDbW0+IRw8Cmfvcs31G+PdVtnUS8uuNAfePqtjZeEipJI+U6dQs3Y5gOP9ItylRwtt58Sd6n303bnLp6mHB1hUcdhAQDaW6827+pEyP1VBjwdfPNb3SpQWg8hvPC/1W8cdV8VfNcd1pl9ojlzJy+CWKosHZ5SCCzMSDvEAyCbFV8e9rab7d4u56Bw/VZr3iLjfz8UxdW31txMiTJAsRePdbPwzh6ZJqVC0AFuUF4GaJzWmbW3LHo4llNoHZtfMO7wBi54groMLRz0M1Gm1j3CWBwZAMxclobpO5a5nti9fgL4rqtrYgFhAZ2I70yJa5xLTHVYDGGXNn5d+7r0WjXxBDD21Ok54eWWgH5Qdadt5Wf2odVaQ3LmLRGbMJnwtf0Wesq+wSTE8Els1Kc2LW87R52SWZ1I1fjrZp47j5HVWGY1p1lv9QkeapVKZ4d4WVapiCLZb8NV6Nc23Uw7HgSAR1McohVq2xqbos4RpBkLOoY6/wAt98Eg+I0WnhtoAgXnqLqKr/8Ag2n5Xz5fWVXGxix0y7TkR4aLaL2u1A8fzTilHykt6XHrZPGG1R2eW0y4vGaRAzDLG86yNw3rRp1KTiTD4gDuutImTZ3MbtyG2TZwnm37+iC7ZzDcG/8AtPmIWfFdTNGg5+W7WBoMvY2C6TIJe06ADfF0LF7DpFzAw0+8TfKDYNJkZSBqB5pPw9VvyuPR3eHpdCaHTLqV/wCKmQHDpb3Kl5psEf8ACg3FscO8N86yVz+3qApE0+A4l2oB1gLpaWODR/m1W8qrA4f7v1VDaGyn13FzXtfOoFvIZlmzWubjG2NSzAtLi3M6GkNLjOUQIbdXW7FqAfO0/wBVOq23G7YVrZeAfQqU3VGOa1pcSbuFwQNBzXWYfHU32a9hPAET5aqSL1dmOGds54MZqRPJ7R4XKG3ZtaB+7JGndcDPlK9GLBvA8lXq7OpOuabCeOUT5rTDyvaOGqg5TSqDf8rvyVbH0SwU8wcCWT3rak6cF6XsjZbXU8znVDL3kTUfYBxa0CDwHqrb9lyIFR4B3SHf8gUlLHlbKYc5jTMFkW1/EbLptn7bpSc5ltwIBB0EGD1O9dONiQ7MHAn+ZjT6CAq5+HGzJpUD/wDmW7+MlWdYljh6eNpMq1S9naMc1+S47r3fK+DYxf3VLDEdpTPDWOV13OJ+GGO1w7eRZWe30iFlHZ+Ea+7MTTc0kWLTfTS9tb9FzyS2/tubWfUrtvafASki7TZSH+XUquzC+anpoBBAA4pJOdbvWOjoHtNe6/o45uUAaqTqE2e3wc2/qk2lzVym4O7roDtz3OcPA6ru4s79gbMx6lDq4P8AhMeC0XNDTBc08wZHmouA3wqjOZRcNXE+JVilUcNTPgQUZzUM9UB6VeeqMDP6/mFTB/uiNdCCxmI/XTzCd0H5gCONiPNCbV8fRSaeBIPkgk6i12/6/qqb9kNJkDxa4tPl+qtnmPKx+/BR7Q/31QVDTrMEMqvI/hf+dvdVa5fbtKWbiQA6PT6rYbiEZtSfsKeMNrm6G0YPdquZH4S4x/tNlpUtrVz8pY8RrEHTWQQB5K9Voh3zNaerQVnYnZDD8oyHi2yz4L5LWy9omnTDKlOoYnvNhwgknSbeq0qW16J/+xo5P7n/AChc9haWIo/5dcn+sST43T4rb1aIexr+OW51/hd+Snji7rrW1JuLjiLjzUiVyWCBq9+nQrME3NNrWHnAkE+CM3aTAY/aarXN1ZUp5j0daQplPTpgvPduP/8AkVDc987xaLLpmbcEj95TcD1YY/1H6Lm6+zqlSq9zexIc4kEVRIkkiQQs2a3z1geFo5mmBcG82PqkrI2biGSRSJ5tIcCOguktz6Yv20hUtaPFEDpHP73qpm+7ojTOkn0W0XqNeQGfux/M4X6FwvCniMMWRdh5tcD5hZpc4bvDXXmj4XEhpPaMJHEEg9RxQHyIVSmidq0mWTB4i48kTXxQU54qJBnkrNSkeBQ3NiyqIg9d24qYcfvRDe0/X7hKTqgsNd96hSkKuPuVNp++SAzRwPmokRqCObYH6eyYFSB5/kgcPcNCD11RG1xoRB4X/JAdzHi36ph1nkYPofu6C1AKHVwjXC4BHNAzRxHqkMS4a+25ACrsofhzNPFpKCaNZv4mvHCo0H3lXm47jCI3EA6/mgxBH46DerGj2EQmGEw7t0HgXPZ7mFuPpg71WrYSf4TyIB9VMFH/AMJTOheOj/qQkrHZFugI8ZHkUkz+GhtM8OHgFMNN7a8FXdVcNb28/wAkem6wvHhZRT5jv8fySJJTtI336KAqCdR4fRUXMHjXM7hAe0/hi/gQp073gtHX6qs127fz6K/g8dkEOaHtP4TuMzI/JA4Hj4yo1BKBXrgk5GkN/hMHroNFKlUPpvCAZpAHqdeig8+X6o5En79UJ1GNw3XCqAtqDd0gqQf9hAZBJtv3jTop5t59B03FAePs+ycHwQc3l1S7VBZa7hy0Ui8Osb+/6Ktnt97k4d4BAQ0IHdJHI38jqFCoSIkEcufgpB/2FMPn9UAlEnhCP2YN7j69UN9A8LefoEDdoQL2HFP+0cCDyJhQyHd5/RV3Dz5W1Ko0O1G8Qks8/wBXgbffunRA3Ur7/EO/JTInVrj/AKTEx7K3mg9N2nrCkKvEiOH6rDSnHDNHNtkxB00jh5K6ag3T97ymIBQZ9xeDOmimaxmN/S5V5rRe48lXxFCeRG8IJ4TFgO77Q4b9QRzEFdBiNnU3NzUDOhgEu9Vy7KnEEEdfON4RGz724coCC8Xib9NLyiOdbeFRpUHkSxjnRaQDrwMI1AxYyCNxCqJPYOnT2sqz2X6Xm/D1V036IeUDd9UFCs287xvjdzKZp3zfw8lar0t+/pxCpOpASHga2gnXffp0VD5/Dhf2U2v0iDfTr7qoaU2M8Re3gZSp4PTWOAM+N/z3oLoqxqRB0n7spNr+PQfXeqTKcRpE218R0v1UmPvv4Ekcee9BfZWO71iD6orKvhuVFtTy6CPzRe0HTT1QW56ffJCcwHWNNf0/ugsrXv8A2RxUCIr1GcP7dd40SR8w+9UkEXj6+4Uan35pJLLQtHX75J/xJJIBzfwKGDb74pJIA4v52dQpVbC3P2TpIje+Hj33dR7IPxK6KkjXK1JJIVkCoYFzqN/NaDd/3wSSVUM6eA/5KpUEtdN/m+v5BJJEZOGH+Wd9771eoaDqfv0SSSLRTr4hAd8x6fkkkqykwS0Tz9lKbtG7KbJJIqY+o9kemfr6TCdJEM/Up0klR//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 name="Espace réservé du contenu 2"/>
          <p:cNvSpPr>
            <a:spLocks noGrp="1"/>
          </p:cNvSpPr>
          <p:nvPr>
            <p:ph idx="1"/>
          </p:nvPr>
        </p:nvSpPr>
        <p:spPr>
          <a:xfrm>
            <a:off x="457200" y="4648200"/>
            <a:ext cx="6172200" cy="3820160"/>
          </a:xfrm>
        </p:spPr>
        <p:txBody>
          <a:bodyPr>
            <a:normAutofit/>
          </a:bodyPr>
          <a:lstStyle/>
          <a:p>
            <a:pPr algn="just">
              <a:buNone/>
            </a:pPr>
            <a:r>
              <a:rPr lang="fr-FR" sz="1200" dirty="0" smtClean="0">
                <a:latin typeface="Times" pitchFamily="18" charset="0"/>
                <a:cs typeface="Times" pitchFamily="18" charset="0"/>
              </a:rPr>
              <a:t>Placée sur la hauteur, dominant le village et en partie la vallée où le </a:t>
            </a:r>
            <a:r>
              <a:rPr lang="fr-FR" sz="1200" dirty="0" err="1" smtClean="0">
                <a:latin typeface="Times" pitchFamily="18" charset="0"/>
                <a:cs typeface="Times" pitchFamily="18" charset="0"/>
              </a:rPr>
              <a:t>Marguestau</a:t>
            </a:r>
            <a:r>
              <a:rPr lang="fr-FR" sz="1200" dirty="0" smtClean="0">
                <a:latin typeface="Times" pitchFamily="18" charset="0"/>
                <a:cs typeface="Times" pitchFamily="18" charset="0"/>
              </a:rPr>
              <a:t> coule ses eaux vers la Garonne, l'église de Pelleport est en grands travaux de rénovation. Si la mise en crépis du clocher date d'il y a deux ans, la dernière grande restauration remonte à juin 1994. De cette date à nos jours, donc durant 20 ans, l'inexorable usure du temps a largement fait son œuvre, et ce malgré l'effort de la Mairie à l'entretien courant, et des anciens paroissiens à entreprendre des réparations occasionnelles.</a:t>
            </a:r>
          </a:p>
          <a:p>
            <a:pPr algn="just">
              <a:buNone/>
            </a:pPr>
            <a:r>
              <a:rPr lang="fr-FR" sz="1200" dirty="0" smtClean="0">
                <a:latin typeface="Times" pitchFamily="18" charset="0"/>
                <a:cs typeface="Times" pitchFamily="18" charset="0"/>
              </a:rPr>
              <a:t>La toiture était très dégradée, les tuiles cassées, recouvertes de mousse et n'offraient plus une étanchéité parfaite. Il y a eu une reprise complète de la toiture y compris le faîtage et les arêtiers avec échange de planches de bordure sur l'ensemble du toit. Les gouttières en zinc ont également été remplacées pour protéger les murs des dégradations des eaux pluviales.</a:t>
            </a:r>
          </a:p>
          <a:p>
            <a:pPr algn="just">
              <a:buNone/>
            </a:pPr>
            <a:r>
              <a:rPr lang="fr-FR" sz="1200" dirty="0" smtClean="0">
                <a:latin typeface="Times" pitchFamily="18" charset="0"/>
                <a:cs typeface="Times" pitchFamily="18" charset="0"/>
              </a:rPr>
              <a:t>Annoncés pour une fin de chantier à mi-janvier 2015, ces travaux concernaient également  la réfection des poutres importantes de la charpente, arbalétriers et entrées de deux fermes principales. Afin d'assurer la sécurité des paroissiens et préserver le patrimoine Pelleportais, chaque ferme est réhabilitée et renforcée par des poutres moisées. Pour un coût de près de 40.000 €uros, ces travaux sont éligibles à une subvention du Conseil Général de la Haute Garonne.</a:t>
            </a:r>
          </a:p>
          <a:p>
            <a:pPr algn="just">
              <a:buNone/>
            </a:pPr>
            <a:r>
              <a:rPr lang="fr-FR" sz="1200" dirty="0" smtClean="0">
                <a:latin typeface="Times" pitchFamily="18" charset="0"/>
                <a:cs typeface="Times" pitchFamily="18" charset="0"/>
              </a:rPr>
              <a:t>Dans un autre domaine, un chantier de sécurisation a été mené autour de la Mare, dernier vestige d’un fossé originaire des anciennes douves de la Commanderie de PELLEPORT et se jetant dans le ruisseau de </a:t>
            </a:r>
            <a:r>
              <a:rPr lang="fr-FR" sz="1200" dirty="0" err="1" smtClean="0">
                <a:latin typeface="Times" pitchFamily="18" charset="0"/>
                <a:cs typeface="Times" pitchFamily="18" charset="0"/>
              </a:rPr>
              <a:t>Marguestau</a:t>
            </a:r>
            <a:r>
              <a:rPr lang="fr-FR" sz="1200" dirty="0" smtClean="0">
                <a:latin typeface="Times" pitchFamily="18" charset="0"/>
                <a:cs typeface="Times" pitchFamily="18" charset="0"/>
              </a:rPr>
              <a:t>, par la pose d'une barrière en rondins de taille conséquents.</a:t>
            </a:r>
          </a:p>
          <a:p>
            <a:pPr algn="just">
              <a:buNone/>
            </a:pPr>
            <a:endParaRPr lang="fr-FR" sz="1200" dirty="0"/>
          </a:p>
        </p:txBody>
      </p:sp>
      <p:pic>
        <p:nvPicPr>
          <p:cNvPr id="6145" name="Picture 1" descr="E:\MAQUETTE PELLEPORT INFO\PHOTOS\pelleport 160.jpg"/>
          <p:cNvPicPr>
            <a:picLocks noChangeAspect="1" noChangeArrowheads="1"/>
          </p:cNvPicPr>
          <p:nvPr/>
        </p:nvPicPr>
        <p:blipFill>
          <a:blip r:embed="rId3" cstate="print"/>
          <a:srcRect/>
          <a:stretch>
            <a:fillRect/>
          </a:stretch>
        </p:blipFill>
        <p:spPr bwMode="auto">
          <a:xfrm>
            <a:off x="2590800" y="1676400"/>
            <a:ext cx="3886200" cy="2590800"/>
          </a:xfrm>
          <a:prstGeom prst="rect">
            <a:avLst/>
          </a:prstGeom>
          <a:noFill/>
          <a:ln cmpd="sng">
            <a:solidFill>
              <a:srgbClr val="0070C0"/>
            </a:solidFill>
          </a:ln>
          <a:scene3d>
            <a:camera prst="orthographicFront"/>
            <a:lightRig rig="threePt" dir="t"/>
          </a:scene3d>
          <a:sp3d>
            <a:bevelT w="38100"/>
            <a:bevelB w="38100"/>
          </a:sp3d>
        </p:spPr>
      </p:pic>
      <p:pic>
        <p:nvPicPr>
          <p:cNvPr id="4" name="Picture 2" descr="E:\MAQUETTE PELLEPORT INFO\PHOTOS\pelleport 167.jpg"/>
          <p:cNvPicPr>
            <a:picLocks noChangeAspect="1" noChangeArrowheads="1"/>
          </p:cNvPicPr>
          <p:nvPr/>
        </p:nvPicPr>
        <p:blipFill>
          <a:blip r:embed="rId4" cstate="print"/>
          <a:srcRect/>
          <a:stretch>
            <a:fillRect/>
          </a:stretch>
        </p:blipFill>
        <p:spPr bwMode="auto">
          <a:xfrm>
            <a:off x="533400" y="1066800"/>
            <a:ext cx="2895600" cy="1930400"/>
          </a:xfrm>
          <a:prstGeom prst="rect">
            <a:avLst/>
          </a:prstGeom>
          <a:noFill/>
          <a:ln cmpd="sng">
            <a:solidFill>
              <a:srgbClr val="0070C0"/>
            </a:solidFill>
          </a:ln>
          <a:scene3d>
            <a:camera prst="orthographicFront"/>
            <a:lightRig rig="threePt" dir="t"/>
          </a:scene3d>
          <a:sp3d>
            <a:bevelT w="0"/>
            <a:bevelB w="0" h="0"/>
          </a:sp3d>
        </p:spPr>
      </p:pic>
      <p:sp>
        <p:nvSpPr>
          <p:cNvPr id="8" name="Titre 6"/>
          <p:cNvSpPr txBox="1">
            <a:spLocks/>
          </p:cNvSpPr>
          <p:nvPr/>
        </p:nvSpPr>
        <p:spPr>
          <a:xfrm>
            <a:off x="304800" y="3200400"/>
            <a:ext cx="2133600" cy="762000"/>
          </a:xfrm>
          <a:prstGeom prst="rect">
            <a:avLst/>
          </a:prstGeom>
        </p:spPr>
        <p:txBody>
          <a:bodyPr vert="horz" lIns="0" rIns="0" bIns="0"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400" b="1" dirty="0" smtClean="0">
                <a:solidFill>
                  <a:schemeClr val="tx2"/>
                </a:solidFill>
                <a:latin typeface="Times" pitchFamily="18" charset="0"/>
                <a:ea typeface="+mj-ea"/>
                <a:cs typeface="Times" pitchFamily="18" charset="0"/>
              </a:rPr>
              <a:t>Travaux de rénovation de l’église et de mise en sécurité de la mare communale</a:t>
            </a:r>
            <a:endParaRPr kumimoji="0" lang="fr-FR" sz="1400" b="1" i="0" u="none" strike="noStrike" kern="1200" cap="none" spc="0" normalizeH="0" baseline="0" noProof="0" dirty="0">
              <a:ln>
                <a:noFill/>
              </a:ln>
              <a:solidFill>
                <a:schemeClr val="tx2"/>
              </a:solidFill>
              <a:effectLst/>
              <a:uLnTx/>
              <a:uFillTx/>
              <a:latin typeface="Times" pitchFamily="18" charset="0"/>
              <a:ea typeface="+mj-ea"/>
              <a:cs typeface="Times" pitchFamily="18" charset="0"/>
            </a:endParaRPr>
          </a:p>
        </p:txBody>
      </p:sp>
      <p:sp>
        <p:nvSpPr>
          <p:cNvPr id="10" name="Titre 6"/>
          <p:cNvSpPr txBox="1">
            <a:spLocks/>
          </p:cNvSpPr>
          <p:nvPr/>
        </p:nvSpPr>
        <p:spPr>
          <a:xfrm>
            <a:off x="3733800" y="152400"/>
            <a:ext cx="2895600" cy="4572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rPr>
              <a:t>La vie de la commune</a:t>
            </a:r>
            <a:endParaRPr kumimoji="0" lang="fr-FR" sz="2100" b="1" i="0" u="none" strike="noStrike" kern="1200" cap="none" spc="0" normalizeH="0" baseline="0" noProof="0" dirty="0">
              <a:ln>
                <a:noFill/>
              </a:ln>
              <a:solidFill>
                <a:schemeClr val="tx2"/>
              </a:solidFill>
              <a:effectLst/>
              <a:uLnTx/>
              <a:uFillTx/>
              <a:latin typeface="Times" pitchFamily="18" charset="0"/>
              <a:ea typeface="+mj-ea"/>
              <a:cs typeface="Times" pitchFamily="18" charset="0"/>
            </a:endParaRPr>
          </a:p>
        </p:txBody>
      </p:sp>
    </p:spTree>
    <p:extLst>
      <p:ext uri="{BB962C8B-B14F-4D97-AF65-F5344CB8AC3E}">
        <p14:creationId xmlns="" xmlns:p14="http://schemas.microsoft.com/office/powerpoint/2010/main" val="1288888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1066800"/>
            <a:ext cx="6553200" cy="7467600"/>
          </a:xfrm>
        </p:spPr>
        <p:txBody>
          <a:bodyPr>
            <a:noAutofit/>
          </a:bodyPr>
          <a:lstStyle/>
          <a:p>
            <a:pPr>
              <a:buNone/>
            </a:pPr>
            <a:r>
              <a:rPr lang="fr-FR" sz="1050" dirty="0" smtClean="0">
                <a:latin typeface="Times" pitchFamily="18" charset="0"/>
                <a:cs typeface="Times" pitchFamily="18" charset="0"/>
              </a:rPr>
              <a:t> Le </a:t>
            </a:r>
            <a:r>
              <a:rPr lang="fr-FR" sz="1050" b="1" dirty="0" smtClean="0">
                <a:latin typeface="Times" pitchFamily="18" charset="0"/>
                <a:cs typeface="Times" pitchFamily="18" charset="0"/>
              </a:rPr>
              <a:t>C</a:t>
            </a:r>
            <a:r>
              <a:rPr lang="fr-FR" sz="1050" dirty="0" smtClean="0">
                <a:latin typeface="Times" pitchFamily="18" charset="0"/>
                <a:cs typeface="Times" pitchFamily="18" charset="0"/>
              </a:rPr>
              <a:t>omité de </a:t>
            </a:r>
            <a:r>
              <a:rPr lang="fr-FR" sz="1050" b="1" dirty="0" smtClean="0">
                <a:latin typeface="Times" pitchFamily="18" charset="0"/>
                <a:cs typeface="Times" pitchFamily="18" charset="0"/>
              </a:rPr>
              <a:t>B</a:t>
            </a:r>
            <a:r>
              <a:rPr lang="fr-FR" sz="1050" dirty="0" smtClean="0">
                <a:latin typeface="Times" pitchFamily="18" charset="0"/>
                <a:cs typeface="Times" pitchFamily="18" charset="0"/>
              </a:rPr>
              <a:t>assin d’</a:t>
            </a:r>
            <a:r>
              <a:rPr lang="fr-FR" sz="1050" b="1" dirty="0" smtClean="0">
                <a:latin typeface="Times" pitchFamily="18" charset="0"/>
                <a:cs typeface="Times" pitchFamily="18" charset="0"/>
              </a:rPr>
              <a:t>E</a:t>
            </a:r>
            <a:r>
              <a:rPr lang="fr-FR" sz="1050" dirty="0" smtClean="0">
                <a:latin typeface="Times" pitchFamily="18" charset="0"/>
                <a:cs typeface="Times" pitchFamily="18" charset="0"/>
              </a:rPr>
              <a:t>mploi du </a:t>
            </a:r>
            <a:r>
              <a:rPr lang="fr-FR" sz="1050" b="1" dirty="0" smtClean="0">
                <a:latin typeface="Times" pitchFamily="18" charset="0"/>
                <a:cs typeface="Times" pitchFamily="18" charset="0"/>
              </a:rPr>
              <a:t>N</a:t>
            </a:r>
            <a:r>
              <a:rPr lang="fr-FR" sz="1050" dirty="0" smtClean="0">
                <a:latin typeface="Times" pitchFamily="18" charset="0"/>
                <a:cs typeface="Times" pitchFamily="18" charset="0"/>
              </a:rPr>
              <a:t>ord </a:t>
            </a:r>
            <a:r>
              <a:rPr lang="fr-FR" sz="1050" b="1" dirty="0" smtClean="0">
                <a:latin typeface="Times" pitchFamily="18" charset="0"/>
                <a:cs typeface="Times" pitchFamily="18" charset="0"/>
              </a:rPr>
              <a:t>T</a:t>
            </a:r>
            <a:r>
              <a:rPr lang="fr-FR" sz="1050" dirty="0" smtClean="0">
                <a:latin typeface="Times" pitchFamily="18" charset="0"/>
                <a:cs typeface="Times" pitchFamily="18" charset="0"/>
              </a:rPr>
              <a:t>oulousain est une association intercommunale dont la vocation est de favoriser l’emploi local.</a:t>
            </a:r>
          </a:p>
          <a:p>
            <a:pPr>
              <a:buNone/>
            </a:pPr>
            <a:r>
              <a:rPr lang="fr-FR" sz="1050" dirty="0" smtClean="0">
                <a:latin typeface="Times" pitchFamily="18" charset="0"/>
                <a:cs typeface="Times" pitchFamily="18" charset="0"/>
              </a:rPr>
              <a:t> </a:t>
            </a:r>
          </a:p>
          <a:p>
            <a:pPr>
              <a:buNone/>
            </a:pPr>
            <a:r>
              <a:rPr lang="fr-FR" sz="1050" dirty="0" smtClean="0">
                <a:latin typeface="Times" pitchFamily="18" charset="0"/>
                <a:cs typeface="Times" pitchFamily="18" charset="0"/>
              </a:rPr>
              <a:t>Le CBE accompagne gratuitement grâce au soutien financier de la DIRECCTE, du Conseil Général, de la Région, de la Communauté de Communes Save et Garonne et des communes, associations et entreprises adhérentes :</a:t>
            </a:r>
          </a:p>
          <a:p>
            <a:pPr>
              <a:buNone/>
            </a:pPr>
            <a:r>
              <a:rPr lang="fr-FR" sz="1050" dirty="0" smtClean="0">
                <a:latin typeface="Times" pitchFamily="18" charset="0"/>
                <a:cs typeface="Times" pitchFamily="18" charset="0"/>
              </a:rPr>
              <a:t> </a:t>
            </a:r>
            <a:r>
              <a:rPr lang="fr-FR" sz="1050" dirty="0" smtClean="0">
                <a:latin typeface="Times" pitchFamily="18" charset="0"/>
                <a:cs typeface="Times" pitchFamily="18" charset="0"/>
                <a:sym typeface="Wingdings" pitchFamily="2" charset="2"/>
              </a:rPr>
              <a:t></a:t>
            </a:r>
            <a:r>
              <a:rPr lang="fr-FR" sz="1050" dirty="0" smtClean="0">
                <a:latin typeface="Times" pitchFamily="18" charset="0"/>
                <a:cs typeface="Times" pitchFamily="18" charset="0"/>
              </a:rPr>
              <a:t> </a:t>
            </a:r>
            <a:r>
              <a:rPr lang="fr-FR" sz="1050" b="1" dirty="0" smtClean="0">
                <a:latin typeface="Times" pitchFamily="18" charset="0"/>
                <a:cs typeface="Times" pitchFamily="18" charset="0"/>
              </a:rPr>
              <a:t>Les personnes à la recherche d’un emploi</a:t>
            </a:r>
            <a:r>
              <a:rPr lang="fr-FR" sz="1050" dirty="0" smtClean="0">
                <a:latin typeface="Times" pitchFamily="18" charset="0"/>
                <a:cs typeface="Times" pitchFamily="18" charset="0"/>
              </a:rPr>
              <a:t> ou </a:t>
            </a:r>
            <a:r>
              <a:rPr lang="fr-FR" sz="1050" b="1" dirty="0" smtClean="0">
                <a:latin typeface="Times" pitchFamily="18" charset="0"/>
                <a:cs typeface="Times" pitchFamily="18" charset="0"/>
              </a:rPr>
              <a:t>d’une formation professionnelle</a:t>
            </a:r>
            <a:r>
              <a:rPr lang="fr-FR" sz="1050" dirty="0" smtClean="0">
                <a:latin typeface="Times" pitchFamily="18" charset="0"/>
                <a:cs typeface="Times" pitchFamily="18" charset="0"/>
              </a:rPr>
              <a:t> </a:t>
            </a:r>
          </a:p>
          <a:p>
            <a:pPr>
              <a:buNone/>
            </a:pPr>
            <a:r>
              <a:rPr lang="fr-FR" sz="1050" dirty="0" smtClean="0">
                <a:latin typeface="Times" pitchFamily="18" charset="0"/>
                <a:cs typeface="Times" pitchFamily="18" charset="0"/>
                <a:sym typeface="Wingdings" pitchFamily="2" charset="2"/>
              </a:rPr>
              <a:t> L</a:t>
            </a:r>
            <a:r>
              <a:rPr lang="fr-FR" sz="1050" b="1" dirty="0" smtClean="0">
                <a:latin typeface="Times" pitchFamily="18" charset="0"/>
                <a:cs typeface="Times" pitchFamily="18" charset="0"/>
              </a:rPr>
              <a:t>es porteurs d’un projet</a:t>
            </a:r>
            <a:r>
              <a:rPr lang="fr-FR" sz="1050" dirty="0" smtClean="0">
                <a:latin typeface="Times" pitchFamily="18" charset="0"/>
                <a:cs typeface="Times" pitchFamily="18" charset="0"/>
              </a:rPr>
              <a:t> </a:t>
            </a:r>
          </a:p>
          <a:p>
            <a:pPr>
              <a:buNone/>
            </a:pPr>
            <a:r>
              <a:rPr lang="fr-FR" sz="1050" dirty="0" smtClean="0">
                <a:latin typeface="Times" pitchFamily="18" charset="0"/>
                <a:cs typeface="Times" pitchFamily="18" charset="0"/>
                <a:sym typeface="Wingdings" pitchFamily="2" charset="2"/>
              </a:rPr>
              <a:t></a:t>
            </a:r>
            <a:r>
              <a:rPr lang="fr-FR" sz="1050" dirty="0" smtClean="0">
                <a:latin typeface="Times" pitchFamily="18" charset="0"/>
                <a:cs typeface="Times" pitchFamily="18" charset="0"/>
              </a:rPr>
              <a:t> </a:t>
            </a:r>
            <a:r>
              <a:rPr lang="fr-FR" sz="1050" b="1" dirty="0" smtClean="0">
                <a:latin typeface="Times" pitchFamily="18" charset="0"/>
                <a:cs typeface="Times" pitchFamily="18" charset="0"/>
              </a:rPr>
              <a:t>Les employeurs</a:t>
            </a:r>
            <a:r>
              <a:rPr lang="fr-FR" sz="1050" dirty="0" smtClean="0">
                <a:latin typeface="Times" pitchFamily="18" charset="0"/>
                <a:cs typeface="Times" pitchFamily="18" charset="0"/>
              </a:rPr>
              <a:t> à la recherche de main d’œuvre, de conseils dans leurs recrutements ou dans la gestion de leurs ressources humaines, d’informations sur la législation du travail, sur les aides à l’embauche…</a:t>
            </a:r>
          </a:p>
          <a:p>
            <a:pPr>
              <a:buNone/>
            </a:pPr>
            <a:r>
              <a:rPr lang="fr-FR" sz="1050" dirty="0" smtClean="0">
                <a:latin typeface="Times" pitchFamily="18" charset="0"/>
                <a:cs typeface="Times" pitchFamily="18" charset="0"/>
              </a:rPr>
              <a:t> </a:t>
            </a:r>
          </a:p>
          <a:p>
            <a:pPr>
              <a:buNone/>
            </a:pPr>
            <a:r>
              <a:rPr lang="fr-FR" sz="1050" dirty="0" smtClean="0">
                <a:latin typeface="Times" pitchFamily="18" charset="0"/>
                <a:cs typeface="Times" pitchFamily="18" charset="0"/>
              </a:rPr>
              <a:t>Par ailleurs, le CBE propose :</a:t>
            </a:r>
          </a:p>
          <a:p>
            <a:pPr>
              <a:buNone/>
            </a:pPr>
            <a:r>
              <a:rPr lang="fr-FR" sz="1050" b="1" u="sng" dirty="0" smtClean="0">
                <a:latin typeface="Times" pitchFamily="18" charset="0"/>
                <a:cs typeface="Times" pitchFamily="18" charset="0"/>
              </a:rPr>
              <a:t>Divers ateliers :</a:t>
            </a:r>
            <a:r>
              <a:rPr lang="fr-FR" sz="1050" dirty="0" smtClean="0">
                <a:latin typeface="Times" pitchFamily="18" charset="0"/>
                <a:cs typeface="Times" pitchFamily="18" charset="0"/>
              </a:rPr>
              <a:t> réaliser un CV, rédiger une lettre de motivation, rechercher de l’emploi sur Internet, se préparer à passer un entretien d’embauche …</a:t>
            </a:r>
          </a:p>
          <a:p>
            <a:pPr>
              <a:buNone/>
            </a:pPr>
            <a:r>
              <a:rPr lang="fr-FR" sz="1050" dirty="0" smtClean="0">
                <a:latin typeface="Times" pitchFamily="18" charset="0"/>
                <a:cs typeface="Times" pitchFamily="18" charset="0"/>
              </a:rPr>
              <a:t> </a:t>
            </a:r>
            <a:r>
              <a:rPr lang="fr-FR" sz="1050" b="1" u="sng" dirty="0" smtClean="0">
                <a:latin typeface="Times" pitchFamily="18" charset="0"/>
                <a:cs typeface="Times" pitchFamily="18" charset="0"/>
              </a:rPr>
              <a:t>Des réunions d’information :</a:t>
            </a:r>
            <a:r>
              <a:rPr lang="fr-FR" sz="1050" dirty="0" smtClean="0">
                <a:latin typeface="Times" pitchFamily="18" charset="0"/>
                <a:cs typeface="Times" pitchFamily="18" charset="0"/>
              </a:rPr>
              <a:t> la formation professionnelle, la validation des acquis de l’expérience (VAE), la création d’entreprise…</a:t>
            </a:r>
          </a:p>
          <a:p>
            <a:pPr>
              <a:buNone/>
            </a:pPr>
            <a:r>
              <a:rPr lang="fr-FR" sz="1050" dirty="0" smtClean="0">
                <a:latin typeface="Times" pitchFamily="18" charset="0"/>
                <a:cs typeface="Times" pitchFamily="18" charset="0"/>
              </a:rPr>
              <a:t>  </a:t>
            </a:r>
            <a:r>
              <a:rPr lang="fr-FR" sz="1050" b="1" u="sng" dirty="0" smtClean="0">
                <a:latin typeface="Times" pitchFamily="18" charset="0"/>
                <a:cs typeface="Times" pitchFamily="18" charset="0"/>
              </a:rPr>
              <a:t>Des rencontres entre l’offre et la demande d’emploi</a:t>
            </a:r>
            <a:endParaRPr lang="fr-FR" sz="1050" dirty="0" smtClean="0">
              <a:latin typeface="Times" pitchFamily="18" charset="0"/>
              <a:cs typeface="Times" pitchFamily="18" charset="0"/>
            </a:endParaRPr>
          </a:p>
          <a:p>
            <a:pPr>
              <a:buNone/>
            </a:pPr>
            <a:r>
              <a:rPr lang="fr-FR" sz="1050" b="1" dirty="0" smtClean="0">
                <a:latin typeface="Times" pitchFamily="18" charset="0"/>
                <a:cs typeface="Times" pitchFamily="18" charset="0"/>
              </a:rPr>
              <a:t>Les journées Jobs d’été / Emplois Saisonniers</a:t>
            </a:r>
            <a:r>
              <a:rPr lang="fr-FR" sz="1050" dirty="0" smtClean="0">
                <a:latin typeface="Times" pitchFamily="18" charset="0"/>
                <a:cs typeface="Times" pitchFamily="18" charset="0"/>
              </a:rPr>
              <a:t> au printemps </a:t>
            </a:r>
          </a:p>
          <a:p>
            <a:pPr>
              <a:buNone/>
            </a:pPr>
            <a:r>
              <a:rPr lang="fr-FR" sz="1050" b="1" dirty="0" smtClean="0">
                <a:latin typeface="Times" pitchFamily="18" charset="0"/>
                <a:cs typeface="Times" pitchFamily="18" charset="0"/>
              </a:rPr>
              <a:t>Le Forum Emploi / Formation Création d’entreprise</a:t>
            </a:r>
            <a:r>
              <a:rPr lang="fr-FR" sz="1050" dirty="0" smtClean="0">
                <a:latin typeface="Times" pitchFamily="18" charset="0"/>
                <a:cs typeface="Times" pitchFamily="18" charset="0"/>
              </a:rPr>
              <a:t> en septembre</a:t>
            </a:r>
          </a:p>
          <a:p>
            <a:pPr>
              <a:buNone/>
            </a:pPr>
            <a:r>
              <a:rPr lang="fr-FR" sz="1050" dirty="0" smtClean="0">
                <a:latin typeface="Times" pitchFamily="18" charset="0"/>
                <a:cs typeface="Times" pitchFamily="18" charset="0"/>
              </a:rPr>
              <a:t>en partenariat avec le Pôle Emploi, la Mission Locale et les Points Information Jeunesse du territoire</a:t>
            </a:r>
          </a:p>
          <a:p>
            <a:pPr>
              <a:buNone/>
            </a:pPr>
            <a:r>
              <a:rPr lang="fr-FR" sz="1050" dirty="0" smtClean="0">
                <a:latin typeface="Times" pitchFamily="18" charset="0"/>
                <a:cs typeface="Times" pitchFamily="18" charset="0"/>
              </a:rPr>
              <a:t> </a:t>
            </a:r>
          </a:p>
          <a:p>
            <a:pPr>
              <a:buNone/>
            </a:pPr>
            <a:r>
              <a:rPr lang="fr-FR" sz="1050" dirty="0" smtClean="0">
                <a:latin typeface="Times" pitchFamily="18" charset="0"/>
                <a:cs typeface="Times" pitchFamily="18" charset="0"/>
              </a:rPr>
              <a:t>Le CBE est également porteur de deux structures d’insertion par l’activité économique </a:t>
            </a:r>
            <a:r>
              <a:rPr lang="fr-FR" sz="1050" b="1" dirty="0" smtClean="0">
                <a:latin typeface="Times" pitchFamily="18" charset="0"/>
                <a:cs typeface="Times" pitchFamily="18" charset="0"/>
              </a:rPr>
              <a:t>l’atelier des violettes</a:t>
            </a:r>
            <a:r>
              <a:rPr lang="fr-FR" sz="1050" dirty="0" smtClean="0">
                <a:latin typeface="Times" pitchFamily="18" charset="0"/>
                <a:cs typeface="Times" pitchFamily="18" charset="0"/>
              </a:rPr>
              <a:t> (production et vente de fleurs et plants de légumes) et </a:t>
            </a:r>
            <a:r>
              <a:rPr lang="fr-FR" sz="1050" b="1" dirty="0" smtClean="0">
                <a:latin typeface="Times" pitchFamily="18" charset="0"/>
                <a:cs typeface="Times" pitchFamily="18" charset="0"/>
              </a:rPr>
              <a:t>l’atelier des quatre saisons</a:t>
            </a:r>
            <a:r>
              <a:rPr lang="fr-FR" sz="1050" dirty="0" smtClean="0">
                <a:latin typeface="Times" pitchFamily="18" charset="0"/>
                <a:cs typeface="Times" pitchFamily="18" charset="0"/>
              </a:rPr>
              <a:t> (production et vente de paniers de légumes en conversion AB). </a:t>
            </a:r>
          </a:p>
          <a:p>
            <a:pPr>
              <a:buNone/>
            </a:pPr>
            <a:r>
              <a:rPr lang="fr-FR" sz="1050" dirty="0" smtClean="0">
                <a:latin typeface="Times" pitchFamily="18" charset="0"/>
                <a:cs typeface="Times" pitchFamily="18" charset="0"/>
              </a:rPr>
              <a:t> Véritables tremplins vers l’emploi, Ils permettent aux salariés de bénéficier (sous certaines conditions d’éligibilité) d’un contrat de travail rémunéré (CDD de 26 heures par semaine pouvant aller jusqu’à 24 mois) tout en étant accompagné socio-professionnellement vers l’emploi durable. </a:t>
            </a:r>
          </a:p>
          <a:p>
            <a:pPr>
              <a:buNone/>
            </a:pPr>
            <a:r>
              <a:rPr lang="fr-FR" sz="1050" dirty="0" smtClean="0">
                <a:latin typeface="Times" pitchFamily="18" charset="0"/>
                <a:cs typeface="Times" pitchFamily="18" charset="0"/>
              </a:rPr>
              <a:t>Pour tout renseignement sur les postes de travail ou sur la production, n’hésitez pas à contacter le CBE.</a:t>
            </a:r>
          </a:p>
          <a:p>
            <a:pPr>
              <a:buNone/>
            </a:pPr>
            <a:endParaRPr lang="fr-FR" sz="1050" b="1" dirty="0" smtClean="0"/>
          </a:p>
          <a:p>
            <a:pPr>
              <a:buNone/>
            </a:pPr>
            <a:r>
              <a:rPr lang="fr-FR" sz="1050" b="1" dirty="0" smtClean="0"/>
              <a:t>Le siège social</a:t>
            </a:r>
            <a:r>
              <a:rPr lang="fr-FR" sz="1050" dirty="0" smtClean="0"/>
              <a:t> </a:t>
            </a:r>
          </a:p>
          <a:p>
            <a:pPr>
              <a:buNone/>
            </a:pPr>
            <a:r>
              <a:rPr lang="fr-FR" sz="1050" dirty="0" smtClean="0"/>
              <a:t>10 A Allées Alsace Lorraine à GRENADE SUR GARONNE </a:t>
            </a:r>
          </a:p>
          <a:p>
            <a:pPr>
              <a:buNone/>
            </a:pPr>
            <a:r>
              <a:rPr lang="fr-FR" sz="1050" dirty="0" smtClean="0"/>
              <a:t>Tél. : 05 62 79 17 39 – Mail : cbe.nordtoul@wanadoo.fr</a:t>
            </a:r>
          </a:p>
          <a:p>
            <a:pPr>
              <a:buNone/>
            </a:pPr>
            <a:r>
              <a:rPr lang="fr-FR" sz="1050" dirty="0" smtClean="0"/>
              <a:t>Accueil du lundi au jeudi de 9h à 12h et de 14h à 17h et le vendredi matin de 10h à 12h </a:t>
            </a:r>
          </a:p>
          <a:p>
            <a:pPr>
              <a:buNone/>
            </a:pPr>
            <a:r>
              <a:rPr lang="fr-FR" sz="1050" b="1" dirty="0" smtClean="0"/>
              <a:t>Le bus pour l’économie et l’emploi</a:t>
            </a:r>
            <a:r>
              <a:rPr lang="fr-FR" sz="1050" dirty="0" smtClean="0"/>
              <a:t> </a:t>
            </a:r>
          </a:p>
          <a:p>
            <a:pPr>
              <a:buNone/>
            </a:pPr>
            <a:r>
              <a:rPr lang="fr-FR" sz="1050" dirty="0" err="1" smtClean="0"/>
              <a:t>Lévignac</a:t>
            </a:r>
            <a:r>
              <a:rPr lang="fr-FR" sz="1050" dirty="0" smtClean="0"/>
              <a:t> : permanence le mardi matin des semaines paires au centre social</a:t>
            </a:r>
          </a:p>
          <a:p>
            <a:pPr>
              <a:buNone/>
            </a:pPr>
            <a:r>
              <a:rPr lang="fr-FR" sz="1050" dirty="0" err="1" smtClean="0"/>
              <a:t>Cadours</a:t>
            </a:r>
            <a:r>
              <a:rPr lang="fr-FR" sz="1050" dirty="0" smtClean="0"/>
              <a:t> : permanence le mercredi matin des semaines paires à la mairie</a:t>
            </a:r>
          </a:p>
          <a:p>
            <a:pPr>
              <a:buNone/>
            </a:pPr>
            <a:r>
              <a:rPr lang="fr-FR" sz="1050" dirty="0" smtClean="0"/>
              <a:t>Merville : permanence le jeudi matin des semaines paires à la mairie</a:t>
            </a:r>
          </a:p>
          <a:p>
            <a:pPr>
              <a:buNone/>
            </a:pPr>
            <a:r>
              <a:rPr lang="fr-FR" sz="1050" dirty="0" smtClean="0"/>
              <a:t>ou sur rendez-vous sur les communes adhérentes au CBE</a:t>
            </a:r>
          </a:p>
          <a:p>
            <a:pPr>
              <a:buNone/>
            </a:pPr>
            <a:r>
              <a:rPr lang="fr-FR" sz="1050" b="1" dirty="0" smtClean="0"/>
              <a:t>Les jardins du CBE (Atelier des Violettes / Atelier des Quatre Saisons)</a:t>
            </a:r>
            <a:endParaRPr lang="fr-FR" sz="1050" dirty="0" smtClean="0"/>
          </a:p>
          <a:p>
            <a:pPr>
              <a:buNone/>
            </a:pPr>
            <a:r>
              <a:rPr lang="fr-FR" sz="1050" dirty="0" smtClean="0"/>
              <a:t>RD17 – Lieu-dit « Grande Rivière » à MONTAIGUT SUR SAVE et DAUX</a:t>
            </a:r>
          </a:p>
          <a:p>
            <a:pPr>
              <a:buNone/>
            </a:pPr>
            <a:endParaRPr lang="fr-FR" sz="1200" dirty="0" smtClean="0">
              <a:latin typeface="Times" pitchFamily="18" charset="0"/>
              <a:cs typeface="Times" pitchFamily="18" charset="0"/>
            </a:endParaRPr>
          </a:p>
        </p:txBody>
      </p:sp>
      <p:sp>
        <p:nvSpPr>
          <p:cNvPr id="4" name="Titre 3"/>
          <p:cNvSpPr>
            <a:spLocks noGrp="1"/>
          </p:cNvSpPr>
          <p:nvPr>
            <p:ph type="title"/>
          </p:nvPr>
        </p:nvSpPr>
        <p:spPr>
          <a:xfrm>
            <a:off x="685800" y="838200"/>
            <a:ext cx="3467100" cy="381000"/>
          </a:xfrm>
        </p:spPr>
        <p:txBody>
          <a:bodyPr>
            <a:noAutofit/>
          </a:bodyPr>
          <a:lstStyle/>
          <a:p>
            <a:r>
              <a:rPr lang="fr-FR" sz="1600" b="1" dirty="0" smtClean="0"/>
              <a:t>Le CBE, Service Emploi Intercommunal</a:t>
            </a:r>
            <a:r>
              <a:rPr lang="fr-FR" sz="1600" dirty="0" smtClean="0"/>
              <a:t/>
            </a:r>
            <a:br>
              <a:rPr lang="fr-FR" sz="1600" dirty="0" smtClean="0"/>
            </a:br>
            <a:endParaRPr lang="fr-FR" sz="1600" dirty="0"/>
          </a:p>
        </p:txBody>
      </p:sp>
      <p:sp>
        <p:nvSpPr>
          <p:cNvPr id="5" name="Titre 6"/>
          <p:cNvSpPr txBox="1">
            <a:spLocks/>
          </p:cNvSpPr>
          <p:nvPr/>
        </p:nvSpPr>
        <p:spPr>
          <a:xfrm>
            <a:off x="4267200" y="152400"/>
            <a:ext cx="2286000" cy="381000"/>
          </a:xfrm>
          <a:prstGeom prst="rect">
            <a:avLst/>
          </a:prstGeom>
        </p:spPr>
        <p:txBody>
          <a:bodyPr vert="horz" lIns="0" rIns="0" bIns="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rPr>
              <a:t>    La vie associative</a:t>
            </a:r>
            <a:endParaRPr kumimoji="0" lang="fr-FR" sz="2100" b="0" i="0" u="none" strike="noStrike" kern="1200" cap="none" spc="0" normalizeH="0" baseline="0" noProof="0" dirty="0">
              <a:ln>
                <a:noFill/>
              </a:ln>
              <a:solidFill>
                <a:schemeClr val="tx2"/>
              </a:solidFill>
              <a:effectLst/>
              <a:uLnTx/>
              <a:uFillTx/>
              <a:latin typeface="Times" pitchFamily="18" charset="0"/>
              <a:ea typeface="+mj-ea"/>
              <a:cs typeface="Times" pitchFamily="18" charset="0"/>
            </a:endParaRPr>
          </a:p>
        </p:txBody>
      </p:sp>
      <p:pic>
        <p:nvPicPr>
          <p:cNvPr id="1028" name="Picture 4" descr="C:\Users\cedric\Documents\article bulletin\Photo CBE - Siège de Grenade - Espace accueil.jpg"/>
          <p:cNvPicPr>
            <a:picLocks noChangeAspect="1" noChangeArrowheads="1"/>
          </p:cNvPicPr>
          <p:nvPr/>
        </p:nvPicPr>
        <p:blipFill>
          <a:blip r:embed="rId3" cstate="print"/>
          <a:srcRect/>
          <a:stretch>
            <a:fillRect/>
          </a:stretch>
        </p:blipFill>
        <p:spPr bwMode="auto">
          <a:xfrm>
            <a:off x="4648200" y="7315200"/>
            <a:ext cx="2081805" cy="1600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6"/>
          <p:cNvSpPr txBox="1">
            <a:spLocks/>
          </p:cNvSpPr>
          <p:nvPr/>
        </p:nvSpPr>
        <p:spPr>
          <a:xfrm>
            <a:off x="4114800" y="304800"/>
            <a:ext cx="2286000" cy="381000"/>
          </a:xfrm>
          <a:prstGeom prst="rect">
            <a:avLst/>
          </a:prstGeom>
        </p:spPr>
        <p:txBody>
          <a:bodyPr vert="horz" lIns="0" rIns="0" bIns="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2100" dirty="0" smtClean="0">
                <a:solidFill>
                  <a:schemeClr val="tx2"/>
                </a:solidFill>
                <a:latin typeface="Times" pitchFamily="18" charset="0"/>
                <a:ea typeface="+mj-ea"/>
                <a:cs typeface="Times" pitchFamily="18" charset="0"/>
              </a:rPr>
              <a:t>           Pour info…</a:t>
            </a:r>
            <a:endParaRPr kumimoji="0" lang="fr-FR" sz="2100" b="0" i="0" u="none" strike="noStrike" kern="1200" cap="none" spc="0" normalizeH="0" baseline="0" noProof="0" dirty="0">
              <a:ln>
                <a:noFill/>
              </a:ln>
              <a:solidFill>
                <a:schemeClr val="tx2"/>
              </a:solidFill>
              <a:effectLst/>
              <a:uLnTx/>
              <a:uFillTx/>
              <a:latin typeface="Times" pitchFamily="18" charset="0"/>
              <a:ea typeface="+mj-ea"/>
              <a:cs typeface="Times" pitchFamily="18" charset="0"/>
            </a:endParaRPr>
          </a:p>
        </p:txBody>
      </p:sp>
      <p:sp>
        <p:nvSpPr>
          <p:cNvPr id="1027" name="Rectangle 3"/>
          <p:cNvSpPr>
            <a:spLocks noChangeArrowheads="1"/>
          </p:cNvSpPr>
          <p:nvPr/>
        </p:nvSpPr>
        <p:spPr bwMode="auto">
          <a:xfrm>
            <a:off x="381000" y="1130111"/>
            <a:ext cx="6248400" cy="600164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fr-FR" sz="12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Quelles sont les sanctions en cas de maltraitance sur un animal ?</a:t>
            </a: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fr-FR"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Il est interdit de maltraiter les animaux. Des sanctions pénales sont prévues en cas de mauvais traitement.</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fr-FR"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Mauvais traitements</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fr-FR"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Le propriétaire d'un animal qui ne respecte pas ses obligations (absence de soins, conditions de détention inadaptées, privation de nourriture...) est puni de </a:t>
            </a:r>
            <a:r>
              <a:rPr kumimoji="0" lang="fr-FR" sz="1200" b="1" i="0" u="none" strike="noStrike" cap="none" normalizeH="0" baseline="0" dirty="0" smtClean="0">
                <a:ln>
                  <a:noFill/>
                </a:ln>
                <a:solidFill>
                  <a:srgbClr val="7B0074"/>
                </a:solidFill>
                <a:effectLst/>
                <a:latin typeface="Times New Roman" pitchFamily="18" charset="0"/>
                <a:ea typeface="Times New Roman" pitchFamily="18" charset="0"/>
                <a:cs typeface="Times New Roman" pitchFamily="18" charset="0"/>
              </a:rPr>
              <a:t>750 €</a:t>
            </a:r>
            <a:r>
              <a:rPr kumimoji="0" lang="fr-FR"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d'amende.</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fr-FR"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Abandon, sévices graves et actes de cruauté</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fr-FR"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Abandonner un animal est passible de :</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fr-FR"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 ans d'emprisonnement,</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fr-FR"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et </a:t>
            </a:r>
            <a:r>
              <a:rPr kumimoji="0" lang="fr-FR" sz="1200" b="1" i="0" u="none" strike="noStrike" cap="none" normalizeH="0" baseline="0" dirty="0" smtClean="0">
                <a:ln>
                  <a:noFill/>
                </a:ln>
                <a:solidFill>
                  <a:srgbClr val="7B0074"/>
                </a:solidFill>
                <a:effectLst/>
                <a:latin typeface="Times New Roman" pitchFamily="18" charset="0"/>
                <a:ea typeface="Times New Roman" pitchFamily="18" charset="0"/>
                <a:cs typeface="Times New Roman" pitchFamily="18" charset="0"/>
              </a:rPr>
              <a:t>30 000 €</a:t>
            </a:r>
            <a:r>
              <a:rPr kumimoji="0" lang="fr-FR"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d'amende.</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fr-FR"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L'interdiction définitive ou provisoire de détenir un animal peut être prononcée par le juge à titre complémentaire.</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fr-FR"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Les mêmes peines s'appliquent en cas de sévices graves ou actes de cruauté envers un animal.</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fr-FR"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Atteintes à la vie ou à l'intégrité de l'animal</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fr-FR"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Blesser un animal ou entraîner sa mort involontairement est puni de </a:t>
            </a:r>
            <a:r>
              <a:rPr kumimoji="0" lang="fr-FR" sz="1200" b="1" i="0" u="none" strike="noStrike" cap="none" normalizeH="0" baseline="0" dirty="0" smtClean="0">
                <a:ln>
                  <a:noFill/>
                </a:ln>
                <a:solidFill>
                  <a:srgbClr val="7B0074"/>
                </a:solidFill>
                <a:effectLst/>
                <a:latin typeface="Times New Roman" pitchFamily="18" charset="0"/>
                <a:ea typeface="Times New Roman" pitchFamily="18" charset="0"/>
                <a:cs typeface="Times New Roman" pitchFamily="18" charset="0"/>
              </a:rPr>
              <a:t>450 €</a:t>
            </a:r>
            <a:r>
              <a:rPr kumimoji="0" lang="fr-FR"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d'amende que la blessure ou la mort ait été entraînée par :</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fr-FR"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maladresse,</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fr-FR"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imprudence,</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fr-FR"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inattention,</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fr-FR"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négligence,</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fr-FR"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ou manquement à une obligation de sécurité ou de prudence réglementaire.</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fr-FR"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fr-FR"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À noter : </a:t>
            </a:r>
            <a:r>
              <a:rPr kumimoji="0" lang="fr-FR"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blesser un animal ou entraîner sa mort volontairement est puni de </a:t>
            </a:r>
            <a:r>
              <a:rPr kumimoji="0" lang="fr-FR" sz="1200" b="1" i="0" u="none" strike="noStrike" cap="none" normalizeH="0" baseline="0" dirty="0" smtClean="0">
                <a:ln>
                  <a:noFill/>
                </a:ln>
                <a:solidFill>
                  <a:srgbClr val="7B0074"/>
                </a:solidFill>
                <a:effectLst/>
                <a:latin typeface="Times New Roman" pitchFamily="18" charset="0"/>
                <a:ea typeface="Times New Roman" pitchFamily="18" charset="0"/>
                <a:cs typeface="Times New Roman" pitchFamily="18" charset="0"/>
              </a:rPr>
              <a:t>1 500 €</a:t>
            </a:r>
            <a:r>
              <a:rPr kumimoji="0" lang="fr-FR"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d'amende (</a:t>
            </a:r>
            <a:r>
              <a:rPr kumimoji="0" lang="fr-FR" sz="1200" b="1" i="0" u="none" strike="noStrike" cap="none" normalizeH="0" baseline="0" dirty="0" smtClean="0">
                <a:ln>
                  <a:noFill/>
                </a:ln>
                <a:solidFill>
                  <a:srgbClr val="7B0074"/>
                </a:solidFill>
                <a:effectLst/>
                <a:latin typeface="Times New Roman" pitchFamily="18" charset="0"/>
                <a:ea typeface="Times New Roman" pitchFamily="18" charset="0"/>
                <a:cs typeface="Times New Roman" pitchFamily="18" charset="0"/>
              </a:rPr>
              <a:t>3 000 €</a:t>
            </a:r>
            <a:r>
              <a:rPr kumimoji="0" lang="fr-FR"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en cas de récidive).</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Les animaux sont reconnus comme des êtres vivants doués de sensibilité soumis au régime des biens corporels dans le Code civil. </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Par ailleurs le Code pénal sanctionne les mauvais traitements.</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Et la qualification de l'animal comme être sensible apparaît dans le Code rural.</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056" name="Picture 8" descr="https://encrypted-tbn1.gstatic.com/images?q=tbn:ANd9GcSZHGui6JcV3I8KTHzAGF9Inr-6BBzbEr20Aygo7sNOrjbCvU2lFA"/>
          <p:cNvPicPr>
            <a:picLocks noChangeAspect="1" noChangeArrowheads="1"/>
          </p:cNvPicPr>
          <p:nvPr/>
        </p:nvPicPr>
        <p:blipFill>
          <a:blip r:embed="rId2" cstate="print"/>
          <a:srcRect/>
          <a:stretch>
            <a:fillRect/>
          </a:stretch>
        </p:blipFill>
        <p:spPr bwMode="auto">
          <a:xfrm>
            <a:off x="5257800" y="2514600"/>
            <a:ext cx="1328434" cy="990600"/>
          </a:xfrm>
          <a:prstGeom prst="rect">
            <a:avLst/>
          </a:prstGeom>
          <a:noFill/>
        </p:spPr>
      </p:pic>
      <p:pic>
        <p:nvPicPr>
          <p:cNvPr id="2058" name="Picture 10" descr="https://encrypted-tbn0.gstatic.com/images?q=tbn:ANd9GcQl_ZgNQ7IGKZrBca3lnEMuuM_8B6FQWuXhaOpoCDVnU47Y2iHuCA"/>
          <p:cNvPicPr>
            <a:picLocks noChangeAspect="1" noChangeArrowheads="1"/>
          </p:cNvPicPr>
          <p:nvPr/>
        </p:nvPicPr>
        <p:blipFill>
          <a:blip r:embed="rId3" cstate="print"/>
          <a:srcRect/>
          <a:stretch>
            <a:fillRect/>
          </a:stretch>
        </p:blipFill>
        <p:spPr bwMode="auto">
          <a:xfrm>
            <a:off x="457200" y="7162800"/>
            <a:ext cx="6019800" cy="174307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TotalTime>
  <Words>1456</Words>
  <Application>Microsoft Office PowerPoint</Application>
  <PresentationFormat>Affichage à l'écran (4:3)</PresentationFormat>
  <Paragraphs>200</Paragraphs>
  <Slides>10</Slides>
  <Notes>5</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Débit</vt:lpstr>
      <vt:lpstr>PELLEPORT INFO Numéro 2 JANVIER 2015  </vt:lpstr>
      <vt:lpstr>La vie de la commune Le mot du Maire</vt:lpstr>
      <vt:lpstr>La vie de la commune Le mot du Maire</vt:lpstr>
      <vt:lpstr>Diapositive 4</vt:lpstr>
      <vt:lpstr>Diapositive 5</vt:lpstr>
      <vt:lpstr>Diapositive 6</vt:lpstr>
      <vt:lpstr>Diapositive 7</vt:lpstr>
      <vt:lpstr>Le CBE, Service Emploi Intercommunal </vt:lpstr>
      <vt:lpstr>Diapositive 9</vt:lpstr>
      <vt:lpstr>Infos pratiques…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PELLEPORT INFO</dc:title>
  <dc:creator>LESUEUR, Laurent</dc:creator>
  <cp:lastModifiedBy>cedric</cp:lastModifiedBy>
  <cp:revision>157</cp:revision>
  <dcterms:created xsi:type="dcterms:W3CDTF">2006-08-16T00:00:00Z</dcterms:created>
  <dcterms:modified xsi:type="dcterms:W3CDTF">2015-01-16T13:14:23Z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240998603</vt:i4>
  </property>
  <property fmtid="{D5CDD505-2E9C-101B-9397-08002B2CF9AE}" pid="3" name="_NewReviewCycle">
    <vt:lpwstr/>
  </property>
  <property fmtid="{D5CDD505-2E9C-101B-9397-08002B2CF9AE}" pid="4" name="_EmailSubject">
    <vt:lpwstr/>
  </property>
  <property fmtid="{D5CDD505-2E9C-101B-9397-08002B2CF9AE}" pid="5" name="_AuthorEmail">
    <vt:lpwstr>laurent.lesueur@airbus.com</vt:lpwstr>
  </property>
  <property fmtid="{D5CDD505-2E9C-101B-9397-08002B2CF9AE}" pid="6" name="_AuthorEmailDisplayName">
    <vt:lpwstr>LESUEUR, Laurent</vt:lpwstr>
  </property>
</Properties>
</file>