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65" r:id="rId4"/>
    <p:sldId id="264" r:id="rId5"/>
    <p:sldId id="259" r:id="rId6"/>
    <p:sldId id="260" r:id="rId7"/>
    <p:sldId id="263" r:id="rId8"/>
    <p:sldId id="266" r:id="rId9"/>
    <p:sldId id="261" r:id="rId10"/>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79" autoAdjust="0"/>
  </p:normalViewPr>
  <p:slideViewPr>
    <p:cSldViewPr>
      <p:cViewPr>
        <p:scale>
          <a:sx n="70" d="100"/>
          <a:sy n="70" d="100"/>
        </p:scale>
        <p:origin x="-1020" y="-14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71044-E800-4CDA-9758-4D1EF0BAD343}" type="datetimeFigureOut">
              <a:rPr lang="fr-FR" smtClean="0"/>
              <a:pPr/>
              <a:t>27/05/2015</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422E2-FAAB-4A67-B0CC-2D159BAFE9AA}" type="slidenum">
              <a:rPr lang="fr-FR" smtClean="0"/>
              <a:pPr/>
              <a:t>‹N°›</a:t>
            </a:fld>
            <a:endParaRPr lang="fr-FR"/>
          </a:p>
        </p:txBody>
      </p:sp>
    </p:spTree>
    <p:extLst>
      <p:ext uri="{BB962C8B-B14F-4D97-AF65-F5344CB8AC3E}">
        <p14:creationId xmlns="" xmlns:p14="http://schemas.microsoft.com/office/powerpoint/2010/main" val="79603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36422E2-FAAB-4A67-B0CC-2D159BAFE9AA}"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219202"/>
            <a:ext cx="1543050" cy="6949017"/>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342900" y="1219202"/>
            <a:ext cx="4514850" cy="6949017"/>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172200" cy="1524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1D8BD707-D9CF-40AE-B4C6-C98DA3205C09}"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057900" y="8475134"/>
            <a:ext cx="457200" cy="486833"/>
          </a:xfrm>
        </p:spPr>
        <p:txBody>
          <a:bodyPr/>
          <a:lstStyle/>
          <a:p>
            <a:fld id="{B6F15528-21DE-4FAA-801E-634DDDAF4B2B}" type="slidenum">
              <a:rPr lang="en-US" smtClean="0"/>
              <a:pPr/>
              <a:t>‹N°›</a:t>
            </a:fld>
            <a:endParaRPr lang="en-US" dirty="0"/>
          </a:p>
        </p:txBody>
      </p:sp>
      <p:sp>
        <p:nvSpPr>
          <p:cNvPr id="3" name="Picture Placeholder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smtClean="0"/>
              <a:t>Cliquez sur l'icône pour ajouter une image</a:t>
            </a:r>
            <a:endParaRPr kumimoji="0" lang="en-US" dirty="0"/>
          </a:p>
        </p:txBody>
      </p:sp>
      <p:sp>
        <p:nvSpPr>
          <p:cNvPr id="10" name="Freeform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5/27/2015</a:t>
            </a:fld>
            <a:endParaRPr lang="en-US" dirty="0"/>
          </a:p>
        </p:txBody>
      </p:sp>
      <p:sp>
        <p:nvSpPr>
          <p:cNvPr id="22" name="Footer Placeholder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‹N°›</a:t>
            </a:fld>
            <a:endParaRPr lang="en-US" dirty="0"/>
          </a:p>
        </p:txBody>
      </p:sp>
      <p:grpSp>
        <p:nvGrpSpPr>
          <p:cNvPr id="2" name="Group 1"/>
          <p:cNvGrpSpPr/>
          <p:nvPr/>
        </p:nvGrpSpPr>
        <p:grpSpPr>
          <a:xfrm>
            <a:off x="-14263" y="269877"/>
            <a:ext cx="6885411" cy="865632"/>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5/5c/Blason_ville_fr_Pelleport_31.svg" TargetMode="Externa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egifrance.gouv.fr/affichTexteArticle.do;jsessionid=6A163C93E2383F5FA7E3984DAFCB1315.tpdila20v_2?cidTexte=JORFTEXT000000775140&amp;idArticle=LEGIARTI000006493663&amp;dateTexte=20150521&amp;categorieLien=id"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mairie.pelleport31@orange.fr"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 y="304800"/>
            <a:ext cx="4229100" cy="1905000"/>
          </a:xfrm>
        </p:spPr>
        <p:txBody>
          <a:bodyPr anchor="t">
            <a:noAutofit/>
          </a:bodyPr>
          <a:lstStyle/>
          <a:p>
            <a:pPr algn="ctr"/>
            <a:r>
              <a:rPr lang="fr-FR" sz="3200" dirty="0" smtClean="0">
                <a:solidFill>
                  <a:schemeClr val="tx1"/>
                </a:solidFill>
                <a:effectLst/>
                <a:latin typeface="Times New Roman" pitchFamily="18" charset="0"/>
                <a:cs typeface="Times New Roman" pitchFamily="18" charset="0"/>
              </a:rPr>
              <a:t>PELLEPORT INFO </a:t>
            </a:r>
            <a:r>
              <a:rPr lang="fr-FR" sz="2000" dirty="0" smtClean="0">
                <a:solidFill>
                  <a:schemeClr val="tx1"/>
                </a:solidFill>
                <a:effectLst/>
                <a:latin typeface="Times New Roman" pitchFamily="18" charset="0"/>
                <a:cs typeface="Times New Roman" pitchFamily="18" charset="0"/>
              </a:rPr>
              <a:t>Numéro 3</a:t>
            </a:r>
            <a:br>
              <a:rPr lang="fr-FR" sz="2000" dirty="0" smtClean="0">
                <a:solidFill>
                  <a:schemeClr val="tx1"/>
                </a:solidFill>
                <a:effectLst/>
                <a:latin typeface="Times New Roman" pitchFamily="18" charset="0"/>
                <a:cs typeface="Times New Roman" pitchFamily="18" charset="0"/>
              </a:rPr>
            </a:br>
            <a:r>
              <a:rPr lang="fr-FR" sz="2000" dirty="0" smtClean="0">
                <a:solidFill>
                  <a:schemeClr val="tx1"/>
                </a:solidFill>
                <a:effectLst/>
                <a:latin typeface="Times New Roman" pitchFamily="18" charset="0"/>
                <a:cs typeface="Times New Roman" pitchFamily="18" charset="0"/>
              </a:rPr>
              <a:t>Mai 2015</a:t>
            </a:r>
            <a:br>
              <a:rPr lang="fr-FR" sz="2000" dirty="0" smtClean="0">
                <a:solidFill>
                  <a:schemeClr val="tx1"/>
                </a:solidFill>
                <a:effectLst/>
                <a:latin typeface="Times New Roman" pitchFamily="18" charset="0"/>
                <a:cs typeface="Times New Roman" pitchFamily="18" charset="0"/>
              </a:rPr>
            </a:br>
            <a:r>
              <a:rPr lang="fr-FR" sz="2000" dirty="0" smtClean="0">
                <a:solidFill>
                  <a:schemeClr val="tx1"/>
                </a:solidFill>
                <a:effectLst/>
                <a:latin typeface="Times New Roman" pitchFamily="18" charset="0"/>
                <a:cs typeface="Times New Roman" pitchFamily="18" charset="0"/>
              </a:rPr>
              <a:t/>
            </a:r>
            <a:br>
              <a:rPr lang="fr-FR" sz="2000" dirty="0" smtClean="0">
                <a:solidFill>
                  <a:schemeClr val="tx1"/>
                </a:solidFill>
                <a:effectLst/>
                <a:latin typeface="Times New Roman" pitchFamily="18" charset="0"/>
                <a:cs typeface="Times New Roman" pitchFamily="18" charset="0"/>
              </a:rPr>
            </a:br>
            <a:endParaRPr lang="fr-FR" sz="3200" dirty="0">
              <a:solidFill>
                <a:schemeClr val="tx1"/>
              </a:solidFill>
              <a:effectLst/>
              <a:latin typeface="Times New Roman" pitchFamily="18" charset="0"/>
              <a:cs typeface="Times New Roman" pitchFamily="18" charset="0"/>
            </a:endParaRPr>
          </a:p>
        </p:txBody>
      </p:sp>
      <p:pic>
        <p:nvPicPr>
          <p:cNvPr id="1026" name="Picture 2" descr="File:Blason ville fr Pelleport 31.sv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86400" y="152400"/>
            <a:ext cx="1066800" cy="13716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ZoneTexte 6"/>
          <p:cNvSpPr txBox="1"/>
          <p:nvPr/>
        </p:nvSpPr>
        <p:spPr>
          <a:xfrm>
            <a:off x="5105400" y="1600200"/>
            <a:ext cx="1752600" cy="861774"/>
          </a:xfrm>
          <a:prstGeom prst="rect">
            <a:avLst/>
          </a:prstGeom>
          <a:noFill/>
        </p:spPr>
        <p:txBody>
          <a:bodyPr wrap="square" rtlCol="0">
            <a:spAutoFit/>
          </a:bodyPr>
          <a:lstStyle/>
          <a:p>
            <a:pPr algn="ctr"/>
            <a:r>
              <a:rPr lang="fr-FR" sz="1000" dirty="0" smtClean="0">
                <a:latin typeface="Times" pitchFamily="18" charset="0"/>
                <a:cs typeface="Times" pitchFamily="18" charset="0"/>
              </a:rPr>
              <a:t>De gueules au lion d’or, à la bordure cousue d’azur chargée de onze merlette d’argent. </a:t>
            </a:r>
          </a:p>
          <a:p>
            <a:pPr algn="ctr"/>
            <a:r>
              <a:rPr lang="fr-FR" sz="1000" dirty="0" smtClean="0">
                <a:latin typeface="Times" pitchFamily="18" charset="0"/>
                <a:cs typeface="Times" pitchFamily="18" charset="0"/>
              </a:rPr>
              <a:t> Devise : Fixum animo sedet </a:t>
            </a:r>
            <a:endParaRPr lang="fr-FR" sz="1000" dirty="0">
              <a:latin typeface="Times" pitchFamily="18" charset="0"/>
              <a:cs typeface="Times" pitchFamily="18" charset="0"/>
            </a:endParaRPr>
          </a:p>
        </p:txBody>
      </p:sp>
      <p:sp>
        <p:nvSpPr>
          <p:cNvPr id="6" name="ZoneTexte 5"/>
          <p:cNvSpPr txBox="1"/>
          <p:nvPr/>
        </p:nvSpPr>
        <p:spPr>
          <a:xfrm>
            <a:off x="838200" y="3886200"/>
            <a:ext cx="5410200" cy="369332"/>
          </a:xfrm>
          <a:prstGeom prst="rect">
            <a:avLst/>
          </a:prstGeom>
          <a:noFill/>
        </p:spPr>
        <p:txBody>
          <a:bodyPr wrap="square" rtlCol="0">
            <a:spAutoFit/>
          </a:bodyPr>
          <a:lstStyle/>
          <a:p>
            <a:endParaRPr lang="fr-FR" dirty="0"/>
          </a:p>
        </p:txBody>
      </p:sp>
      <p:pic>
        <p:nvPicPr>
          <p:cNvPr id="1027" name="Picture 3" descr="C:\Users\cedric\Pictures\photo pelleport\IMG_0935.JPG"/>
          <p:cNvPicPr>
            <a:picLocks noChangeAspect="1" noChangeArrowheads="1"/>
          </p:cNvPicPr>
          <p:nvPr/>
        </p:nvPicPr>
        <p:blipFill>
          <a:blip r:embed="rId4" cstate="print"/>
          <a:srcRect/>
          <a:stretch>
            <a:fillRect/>
          </a:stretch>
        </p:blipFill>
        <p:spPr bwMode="auto">
          <a:xfrm>
            <a:off x="1143000" y="3505200"/>
            <a:ext cx="4673811" cy="3505200"/>
          </a:xfrm>
          <a:prstGeom prst="rect">
            <a:avLst/>
          </a:prstGeom>
          <a:noFill/>
        </p:spPr>
      </p:pic>
    </p:spTree>
    <p:extLst>
      <p:ext uri="{BB962C8B-B14F-4D97-AF65-F5344CB8AC3E}">
        <p14:creationId xmlns="" xmlns:p14="http://schemas.microsoft.com/office/powerpoint/2010/main" val="326226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3657600" y="304800"/>
            <a:ext cx="2895600" cy="457200"/>
          </a:xfrm>
        </p:spPr>
        <p:txBody>
          <a:bodyPr>
            <a:normAutofit fontScale="90000"/>
          </a:bodyPr>
          <a:lstStyle/>
          <a:p>
            <a:r>
              <a:rPr lang="fr-FR" sz="2300" dirty="0" smtClean="0">
                <a:latin typeface="Times" pitchFamily="18" charset="0"/>
                <a:cs typeface="Times" pitchFamily="18" charset="0"/>
              </a:rPr>
              <a:t>La vie de la commune</a:t>
            </a:r>
            <a:r>
              <a:rPr lang="fr-FR" sz="2800" dirty="0" smtClean="0">
                <a:latin typeface="Times" pitchFamily="18" charset="0"/>
                <a:cs typeface="Times" pitchFamily="18" charset="0"/>
              </a:rPr>
              <a:t/>
            </a:r>
            <a:br>
              <a:rPr lang="fr-FR" sz="2800" dirty="0" smtClean="0">
                <a:latin typeface="Times" pitchFamily="18" charset="0"/>
                <a:cs typeface="Times" pitchFamily="18" charset="0"/>
              </a:rPr>
            </a:br>
            <a:r>
              <a:rPr lang="fr-FR" sz="1600" b="1" dirty="0" smtClean="0">
                <a:latin typeface="Times New Roman" pitchFamily="18" charset="0"/>
                <a:cs typeface="Times New Roman" pitchFamily="18" charset="0"/>
              </a:rPr>
              <a:t>Le mot du Maire</a:t>
            </a:r>
            <a:endParaRPr lang="fr-FR" sz="2800" b="1" dirty="0">
              <a:latin typeface="Times New Roman" pitchFamily="18" charset="0"/>
              <a:cs typeface="Times New Roman" pitchFamily="18" charset="0"/>
            </a:endParaRPr>
          </a:p>
        </p:txBody>
      </p:sp>
      <p:sp>
        <p:nvSpPr>
          <p:cNvPr id="4" name="Espace réservé du contenu 3"/>
          <p:cNvSpPr>
            <a:spLocks noGrp="1"/>
          </p:cNvSpPr>
          <p:nvPr>
            <p:ph idx="1"/>
          </p:nvPr>
        </p:nvSpPr>
        <p:spPr>
          <a:xfrm>
            <a:off x="228600" y="990600"/>
            <a:ext cx="6477000" cy="7848600"/>
          </a:xfrm>
        </p:spPr>
        <p:txBody>
          <a:bodyPr>
            <a:noAutofit/>
          </a:bodyPr>
          <a:lstStyle/>
          <a:p>
            <a:r>
              <a:rPr lang="fr-FR" sz="1300" b="1" u="sng" dirty="0" smtClean="0">
                <a:latin typeface="Times New Roman" pitchFamily="18" charset="0"/>
                <a:cs typeface="Times New Roman" pitchFamily="18" charset="0"/>
              </a:rPr>
              <a:t>Ce qu'il faut retenir de 2014</a:t>
            </a:r>
            <a:endParaRPr lang="fr-FR" sz="1300" u="sng" dirty="0" smtClean="0">
              <a:latin typeface="Times New Roman" pitchFamily="18" charset="0"/>
              <a:cs typeface="Times New Roman" pitchFamily="18" charset="0"/>
            </a:endParaRPr>
          </a:p>
          <a:p>
            <a:pPr>
              <a:buNone/>
            </a:pPr>
            <a:r>
              <a:rPr lang="fr-FR" sz="1300" dirty="0" smtClean="0">
                <a:latin typeface="Times New Roman" pitchFamily="18" charset="0"/>
                <a:cs typeface="Times New Roman" pitchFamily="18" charset="0"/>
              </a:rPr>
              <a:t> </a:t>
            </a:r>
          </a:p>
          <a:p>
            <a:r>
              <a:rPr lang="fr-FR" sz="1300" dirty="0" smtClean="0">
                <a:latin typeface="Times New Roman" pitchFamily="18" charset="0"/>
                <a:cs typeface="Times New Roman" pitchFamily="18" charset="0"/>
              </a:rPr>
              <a:t>Élections municipales en avril 2014, opération propreté des lieux publics, rénovation de la toiture de l’église, sécurisation de la Mare, de la Salle des Fêtes et de la coursive d'un accès à l’école, installation de l'aire de jeux </a:t>
            </a:r>
            <a:r>
              <a:rPr lang="fr-FR" sz="1300" dirty="0" err="1" smtClean="0">
                <a:latin typeface="Times New Roman" pitchFamily="18" charset="0"/>
                <a:cs typeface="Times New Roman" pitchFamily="18" charset="0"/>
              </a:rPr>
              <a:t>multi-sports</a:t>
            </a:r>
            <a:r>
              <a:rPr lang="fr-FR" sz="1300" dirty="0" smtClean="0">
                <a:latin typeface="Times New Roman" pitchFamily="18" charset="0"/>
                <a:cs typeface="Times New Roman" pitchFamily="18" charset="0"/>
              </a:rPr>
              <a:t>, éclairage des voies publiques, et autres travaux et acquisitions de voirie... En chiffres et commentaires objectifs, voici les faits marquants de l'année écoulée, recensés dans les comptes </a:t>
            </a:r>
            <a:r>
              <a:rPr lang="fr-FR" sz="1300" dirty="0" smtClean="0">
                <a:latin typeface="Times New Roman" pitchFamily="18" charset="0"/>
                <a:cs typeface="Times New Roman" pitchFamily="18" charset="0"/>
              </a:rPr>
              <a:t>publics </a:t>
            </a:r>
            <a:r>
              <a:rPr lang="fr-FR" sz="1300" dirty="0" smtClean="0">
                <a:latin typeface="Times New Roman" pitchFamily="18" charset="0"/>
                <a:cs typeface="Times New Roman" pitchFamily="18" charset="0"/>
              </a:rPr>
              <a:t>et approuvés par l'assemblée délibérante, et les services de la trésorerie de GRENADE</a:t>
            </a:r>
            <a:r>
              <a:rPr lang="fr-FR" sz="1300" dirty="0" smtClean="0">
                <a:latin typeface="Times New Roman" pitchFamily="18" charset="0"/>
                <a:cs typeface="Times New Roman" pitchFamily="18" charset="0"/>
              </a:rPr>
              <a:t>.</a:t>
            </a: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endParaRPr lang="fr-FR" sz="1300" dirty="0" smtClean="0">
              <a:latin typeface="Times New Roman" pitchFamily="18" charset="0"/>
              <a:cs typeface="Times New Roman" pitchFamily="18" charset="0"/>
            </a:endParaRPr>
          </a:p>
          <a:p>
            <a:pPr>
              <a:buNone/>
            </a:pPr>
            <a:endParaRPr lang="fr-FR" sz="1300" dirty="0" smtClean="0">
              <a:latin typeface="Times New Roman" pitchFamily="18" charset="0"/>
              <a:cs typeface="Times New Roman" pitchFamily="18" charset="0"/>
            </a:endParaRPr>
          </a:p>
          <a:p>
            <a:r>
              <a:rPr lang="fr-FR" sz="1300" dirty="0" smtClean="0">
                <a:latin typeface="Times New Roman" pitchFamily="18" charset="0"/>
                <a:cs typeface="Times New Roman" pitchFamily="18" charset="0"/>
              </a:rPr>
              <a:t>Le 6 mars dernier, le Conseil Municipal a voté à l'unanimité les rapports administratifs et de gestion de l'année 2014.</a:t>
            </a:r>
          </a:p>
          <a:p>
            <a:r>
              <a:rPr lang="fr-FR" sz="1300" dirty="0" smtClean="0">
                <a:latin typeface="Times New Roman" pitchFamily="18" charset="0"/>
                <a:cs typeface="Times New Roman" pitchFamily="18" charset="0"/>
              </a:rPr>
              <a:t>Conformément au mandat que vous avez confié, à moi et au Conseil Municipal qui en a découlé en avril 2014, je donne ici, en toute transparence, les éléments les plus significatifs de l'année écoulée. D'abord </a:t>
            </a:r>
            <a:r>
              <a:rPr lang="fr-FR" sz="1300" b="1" dirty="0" smtClean="0">
                <a:latin typeface="Times New Roman" pitchFamily="18" charset="0"/>
                <a:cs typeface="Times New Roman" pitchFamily="18" charset="0"/>
              </a:rPr>
              <a:t>le compte administratif, </a:t>
            </a:r>
            <a:r>
              <a:rPr lang="fr-FR" sz="1300" dirty="0" smtClean="0">
                <a:latin typeface="Times New Roman" pitchFamily="18" charset="0"/>
                <a:cs typeface="Times New Roman" pitchFamily="18" charset="0"/>
              </a:rPr>
              <a:t>qui est le relevé exhaustif des opérations financières, des recettes et des dépenses réalisées pendant l'année 2014, sous ma responsabilité de Maire. Ensuite, </a:t>
            </a:r>
            <a:r>
              <a:rPr lang="fr-FR" sz="1300" b="1" dirty="0" smtClean="0">
                <a:latin typeface="Times New Roman" pitchFamily="18" charset="0"/>
                <a:cs typeface="Times New Roman" pitchFamily="18" charset="0"/>
              </a:rPr>
              <a:t>le compte de gestion</a:t>
            </a:r>
            <a:r>
              <a:rPr lang="fr-FR" sz="1300" dirty="0" smtClean="0">
                <a:latin typeface="Times New Roman" pitchFamily="18" charset="0"/>
                <a:cs typeface="Times New Roman" pitchFamily="18" charset="0"/>
              </a:rPr>
              <a:t>, qui est géré par la Trésorerie de Grenade et qui doit  concorder parfaitement avec le compte administratif.</a:t>
            </a:r>
          </a:p>
          <a:p>
            <a:r>
              <a:rPr lang="fr-FR" sz="1300" dirty="0" smtClean="0">
                <a:latin typeface="Times New Roman" pitchFamily="18" charset="0"/>
                <a:cs typeface="Times New Roman" pitchFamily="18" charset="0"/>
              </a:rPr>
              <a:t>Ceci étant, à la clôture du 31 décembre 2014, notre commune dégage un excédent de </a:t>
            </a:r>
            <a:r>
              <a:rPr lang="fr-FR" sz="1300" b="1" dirty="0" smtClean="0">
                <a:latin typeface="Times New Roman" pitchFamily="18" charset="0"/>
                <a:cs typeface="Times New Roman" pitchFamily="18" charset="0"/>
              </a:rPr>
              <a:t>201.119€</a:t>
            </a:r>
            <a:r>
              <a:rPr lang="fr-FR" sz="1300" dirty="0" smtClean="0">
                <a:latin typeface="Times New Roman" pitchFamily="18" charset="0"/>
                <a:cs typeface="Times New Roman" pitchFamily="18" charset="0"/>
              </a:rPr>
              <a:t>, en régression avec celui de 2013 qui s'élevait à 259.655€. Ce recul s’explique en majeure partie par les nécessaires travaux engagés et achevés au 31 décembre. Ces travaux ont été intégralement autofinancés, et n'ont donc pas fait l'objet d'emprunt. Bien au contraire, puisque nous avons poursuivi le plan initial de désendettement. Sur une dette d'un montant à l'origine de 36.479€, il nous reste devoir aux différents organismes </a:t>
            </a:r>
            <a:r>
              <a:rPr lang="fr-FR" sz="1300" b="1" dirty="0" smtClean="0">
                <a:latin typeface="Times New Roman" pitchFamily="18" charset="0"/>
                <a:cs typeface="Times New Roman" pitchFamily="18" charset="0"/>
              </a:rPr>
              <a:t>12.964€</a:t>
            </a:r>
            <a:r>
              <a:rPr lang="fr-FR" sz="1300" dirty="0" smtClean="0">
                <a:latin typeface="Times New Roman" pitchFamily="18" charset="0"/>
                <a:cs typeface="Times New Roman" pitchFamily="18" charset="0"/>
              </a:rPr>
              <a:t>. Les investissements réalisés accroissent la valeur du patrimoine de la commune. J'y reviendrai un peu plus loin.</a:t>
            </a:r>
          </a:p>
          <a:p>
            <a:endParaRPr lang="fr-FR" sz="1300" dirty="0" smtClean="0">
              <a:latin typeface="Times New Roman" pitchFamily="18" charset="0"/>
              <a:cs typeface="Times New Roman" pitchFamily="18" charset="0"/>
            </a:endParaRPr>
          </a:p>
        </p:txBody>
      </p:sp>
      <p:pic>
        <p:nvPicPr>
          <p:cNvPr id="2051" name="Picture 3" descr="C:\Users\cedric\Pictures\photo pelleport\IMG_0916.JPG"/>
          <p:cNvPicPr>
            <a:picLocks noChangeAspect="1" noChangeArrowheads="1"/>
          </p:cNvPicPr>
          <p:nvPr/>
        </p:nvPicPr>
        <p:blipFill>
          <a:blip r:embed="rId3" cstate="print"/>
          <a:srcRect/>
          <a:stretch>
            <a:fillRect/>
          </a:stretch>
        </p:blipFill>
        <p:spPr bwMode="auto">
          <a:xfrm>
            <a:off x="2133600" y="2895600"/>
            <a:ext cx="2641719" cy="1981200"/>
          </a:xfrm>
          <a:prstGeom prst="rect">
            <a:avLst/>
          </a:prstGeom>
          <a:noFill/>
        </p:spPr>
      </p:pic>
    </p:spTree>
    <p:extLst>
      <p:ext uri="{BB962C8B-B14F-4D97-AF65-F5344CB8AC3E}">
        <p14:creationId xmlns="" xmlns:p14="http://schemas.microsoft.com/office/powerpoint/2010/main" val="237461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6"/>
          <p:cNvSpPr>
            <a:spLocks noGrp="1"/>
          </p:cNvSpPr>
          <p:nvPr>
            <p:ph type="title"/>
          </p:nvPr>
        </p:nvSpPr>
        <p:spPr>
          <a:xfrm>
            <a:off x="3657600" y="304800"/>
            <a:ext cx="2895600" cy="457200"/>
          </a:xfrm>
        </p:spPr>
        <p:txBody>
          <a:bodyPr>
            <a:normAutofit fontScale="90000"/>
          </a:bodyPr>
          <a:lstStyle/>
          <a:p>
            <a:r>
              <a:rPr lang="fr-FR" sz="2300" dirty="0" smtClean="0">
                <a:latin typeface="Times New Roman" pitchFamily="18" charset="0"/>
                <a:cs typeface="Times New Roman" pitchFamily="18" charset="0"/>
              </a:rPr>
              <a:t>La vie de la commune</a:t>
            </a:r>
            <a:r>
              <a:rPr lang="fr-FR" sz="2800" dirty="0" smtClean="0">
                <a:latin typeface="Times New Roman" pitchFamily="18" charset="0"/>
                <a:cs typeface="Times New Roman" pitchFamily="18" charset="0"/>
              </a:rPr>
              <a:t/>
            </a:r>
            <a:br>
              <a:rPr lang="fr-FR" sz="2800" dirty="0" smtClean="0">
                <a:latin typeface="Times New Roman" pitchFamily="18" charset="0"/>
                <a:cs typeface="Times New Roman" pitchFamily="18" charset="0"/>
              </a:rPr>
            </a:br>
            <a:r>
              <a:rPr lang="fr-FR" sz="1600" b="1" dirty="0" smtClean="0">
                <a:latin typeface="Times New Roman" pitchFamily="18" charset="0"/>
                <a:cs typeface="Times New Roman" pitchFamily="18" charset="0"/>
              </a:rPr>
              <a:t>Le mot du Maire</a:t>
            </a:r>
            <a:endParaRPr lang="fr-FR" sz="2800"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381000" y="1066800"/>
            <a:ext cx="6134100" cy="8077200"/>
          </a:xfrm>
        </p:spPr>
        <p:txBody>
          <a:bodyPr>
            <a:noAutofit/>
          </a:bodyPr>
          <a:lstStyle/>
          <a:p>
            <a:r>
              <a:rPr lang="fr-FR" sz="1300" dirty="0" smtClean="0">
                <a:latin typeface="Times New Roman" pitchFamily="18" charset="0"/>
                <a:cs typeface="Times New Roman" pitchFamily="18" charset="0"/>
              </a:rPr>
              <a:t>Nos produits d’exploitation (recettes) ont augmenté de 3%. Nos recettes sont l’addition des recettes fiscales et des différentes dotations. Hors celles-ci sont gelées et ce sont les taxes foncières et d’aménagement qui ont augmenté à notre profit.</a:t>
            </a:r>
          </a:p>
          <a:p>
            <a:r>
              <a:rPr lang="fr-FR" sz="1300" dirty="0" smtClean="0">
                <a:latin typeface="Times New Roman" pitchFamily="18" charset="0"/>
                <a:cs typeface="Times New Roman" pitchFamily="18" charset="0"/>
              </a:rPr>
              <a:t>En matière de dépenses, certaines sont obligatoires telles que l'entretien de la Mairie, la rémunération de l'agent communal, les dépenses aux services de secours contre l'incendie, et aux différents organismes réglementaires (extincteurs, BAES (boîtier autonome d'éclairage de sécurité), extracteur de fumée, etc...), l'entretien des cimetières, des voies communales, etc...</a:t>
            </a:r>
          </a:p>
          <a:p>
            <a:r>
              <a:rPr lang="fr-FR" sz="1300" dirty="0" smtClean="0">
                <a:latin typeface="Times New Roman" pitchFamily="18" charset="0"/>
                <a:cs typeface="Times New Roman" pitchFamily="18" charset="0"/>
              </a:rPr>
              <a:t>Voici les postes de dépenses, qui ont enregistrés des écarts les plus significatifs :</a:t>
            </a:r>
          </a:p>
          <a:p>
            <a:pPr lvl="0"/>
            <a:r>
              <a:rPr lang="fr-FR" sz="1300" dirty="0" smtClean="0">
                <a:latin typeface="Times New Roman" pitchFamily="18" charset="0"/>
                <a:cs typeface="Times New Roman" pitchFamily="18" charset="0"/>
              </a:rPr>
              <a:t>Le poste </a:t>
            </a:r>
            <a:r>
              <a:rPr lang="fr-FR" sz="1300" b="1" dirty="0" smtClean="0">
                <a:latin typeface="Times New Roman" pitchFamily="18" charset="0"/>
                <a:cs typeface="Times New Roman" pitchFamily="18" charset="0"/>
              </a:rPr>
              <a:t>E</a:t>
            </a:r>
            <a:r>
              <a:rPr lang="fr-FR" sz="1300" b="1" i="1" dirty="0" smtClean="0">
                <a:latin typeface="Times New Roman" pitchFamily="18" charset="0"/>
                <a:cs typeface="Times New Roman" pitchFamily="18" charset="0"/>
              </a:rPr>
              <a:t>ntretien de terrains</a:t>
            </a:r>
            <a:r>
              <a:rPr lang="fr-FR" sz="1300" i="1" dirty="0" smtClean="0">
                <a:latin typeface="Times New Roman" pitchFamily="18" charset="0"/>
                <a:cs typeface="Times New Roman" pitchFamily="18" charset="0"/>
              </a:rPr>
              <a:t> </a:t>
            </a:r>
            <a:r>
              <a:rPr lang="fr-FR" sz="1300" dirty="0" smtClean="0">
                <a:latin typeface="Times New Roman" pitchFamily="18" charset="0"/>
                <a:cs typeface="Times New Roman" pitchFamily="18" charset="0"/>
              </a:rPr>
              <a:t>n'avait enregistré en 2013 que des tontes de terrain communaux. Par contre en 2014, on note, en plus sur ce poste, le nettoyage de la Mare, l'élagage des arbres à différents endroits (cimetières) pour 6.480€, la mise en place de poteaux pour sécuriser la Mare, et différents travaux de débroussaillage. </a:t>
            </a:r>
            <a:r>
              <a:rPr lang="fr-FR" sz="1300" i="1" dirty="0" smtClean="0">
                <a:latin typeface="Times New Roman" pitchFamily="18" charset="0"/>
                <a:cs typeface="Times New Roman" pitchFamily="18" charset="0"/>
              </a:rPr>
              <a:t>Coût total 9.945€ </a:t>
            </a:r>
            <a:r>
              <a:rPr lang="fr-FR" sz="1300" dirty="0" smtClean="0">
                <a:latin typeface="Times New Roman" pitchFamily="18" charset="0"/>
                <a:cs typeface="Times New Roman" pitchFamily="18" charset="0"/>
              </a:rPr>
              <a:t>.</a:t>
            </a:r>
          </a:p>
          <a:p>
            <a:pPr lvl="0"/>
            <a:endParaRPr lang="fr-FR" sz="1300" dirty="0" smtClean="0">
              <a:latin typeface="Times New Roman" pitchFamily="18" charset="0"/>
              <a:cs typeface="Times New Roman" pitchFamily="18" charset="0"/>
            </a:endParaRPr>
          </a:p>
          <a:p>
            <a:pPr lvl="0"/>
            <a:endParaRPr lang="fr-FR" sz="1300" dirty="0" smtClean="0">
              <a:latin typeface="Times New Roman" pitchFamily="18" charset="0"/>
              <a:cs typeface="Times New Roman" pitchFamily="18" charset="0"/>
            </a:endParaRPr>
          </a:p>
          <a:p>
            <a:pPr lvl="0"/>
            <a:endParaRPr lang="fr-FR" sz="1300" dirty="0" smtClean="0">
              <a:latin typeface="Times New Roman" pitchFamily="18" charset="0"/>
              <a:cs typeface="Times New Roman" pitchFamily="18" charset="0"/>
            </a:endParaRPr>
          </a:p>
          <a:p>
            <a:pPr lvl="0">
              <a:buNone/>
            </a:pPr>
            <a:r>
              <a:rPr lang="fr-FR" sz="1300" dirty="0" smtClean="0">
                <a:latin typeface="Times New Roman" pitchFamily="18" charset="0"/>
                <a:cs typeface="Times New Roman" pitchFamily="18" charset="0"/>
              </a:rPr>
              <a:t>                                                                 </a:t>
            </a:r>
          </a:p>
          <a:p>
            <a:pPr lvl="0" algn="r">
              <a:buNone/>
            </a:pPr>
            <a:endParaRPr lang="fr-FR" sz="1300" dirty="0" smtClean="0">
              <a:latin typeface="Times New Roman" pitchFamily="18" charset="0"/>
              <a:cs typeface="Times New Roman" pitchFamily="18" charset="0"/>
            </a:endParaRPr>
          </a:p>
          <a:p>
            <a:pPr lvl="0"/>
            <a:endParaRPr lang="fr-FR" sz="1300" dirty="0" smtClean="0">
              <a:latin typeface="Times New Roman" pitchFamily="18" charset="0"/>
              <a:cs typeface="Times New Roman" pitchFamily="18" charset="0"/>
            </a:endParaRPr>
          </a:p>
          <a:p>
            <a:pPr lvl="0"/>
            <a:endParaRPr lang="fr-FR" sz="1300" dirty="0" smtClean="0">
              <a:latin typeface="Times New Roman" pitchFamily="18" charset="0"/>
              <a:cs typeface="Times New Roman" pitchFamily="18" charset="0"/>
            </a:endParaRPr>
          </a:p>
          <a:p>
            <a:pPr lvl="0">
              <a:buNone/>
            </a:pPr>
            <a:endParaRPr lang="fr-FR" sz="1300" dirty="0" smtClean="0">
              <a:latin typeface="Times New Roman" pitchFamily="18" charset="0"/>
              <a:cs typeface="Times New Roman" pitchFamily="18" charset="0"/>
            </a:endParaRPr>
          </a:p>
          <a:p>
            <a:pPr lvl="0"/>
            <a:endParaRPr lang="fr-FR" sz="1300" dirty="0" smtClean="0">
              <a:latin typeface="Times New Roman" pitchFamily="18" charset="0"/>
              <a:cs typeface="Times New Roman" pitchFamily="18" charset="0"/>
            </a:endParaRPr>
          </a:p>
          <a:p>
            <a:pPr lvl="0"/>
            <a:r>
              <a:rPr lang="fr-FR" sz="1300" dirty="0" smtClean="0">
                <a:latin typeface="Times New Roman" pitchFamily="18" charset="0"/>
                <a:cs typeface="Times New Roman" pitchFamily="18" charset="0"/>
              </a:rPr>
              <a:t>L'</a:t>
            </a:r>
            <a:r>
              <a:rPr lang="fr-FR" sz="1300" b="1" dirty="0" smtClean="0">
                <a:latin typeface="Times New Roman" pitchFamily="18" charset="0"/>
                <a:cs typeface="Times New Roman" pitchFamily="18" charset="0"/>
              </a:rPr>
              <a:t>E</a:t>
            </a:r>
            <a:r>
              <a:rPr lang="fr-FR" sz="1300" b="1" i="1" dirty="0" smtClean="0">
                <a:latin typeface="Times New Roman" pitchFamily="18" charset="0"/>
                <a:cs typeface="Times New Roman" pitchFamily="18" charset="0"/>
              </a:rPr>
              <a:t>ntretien </a:t>
            </a:r>
            <a:r>
              <a:rPr lang="fr-FR" sz="1300" b="1" i="1" dirty="0" smtClean="0">
                <a:latin typeface="Times New Roman" pitchFamily="18" charset="0"/>
                <a:cs typeface="Times New Roman" pitchFamily="18" charset="0"/>
              </a:rPr>
              <a:t>des bâtiments</a:t>
            </a:r>
            <a:r>
              <a:rPr lang="fr-FR" sz="1300" dirty="0" smtClean="0">
                <a:latin typeface="Times New Roman" pitchFamily="18" charset="0"/>
                <a:cs typeface="Times New Roman" pitchFamily="18" charset="0"/>
              </a:rPr>
              <a:t> qui enregistre les travaux d'entretien et de réparation du chauffage de l’Église et de la chaufferie de la Mairie. Les honoraires des contrôles obligatoires et réglementaires par les fournisseurs DEKRA et SECURIS. </a:t>
            </a:r>
            <a:r>
              <a:rPr lang="fr-FR" sz="1300" i="1" dirty="0" smtClean="0">
                <a:latin typeface="Times New Roman" pitchFamily="18" charset="0"/>
                <a:cs typeface="Times New Roman" pitchFamily="18" charset="0"/>
              </a:rPr>
              <a:t>Coût total 8.185€</a:t>
            </a:r>
            <a:r>
              <a:rPr lang="fr-FR" sz="1300" dirty="0" smtClean="0">
                <a:latin typeface="Times New Roman" pitchFamily="18" charset="0"/>
                <a:cs typeface="Times New Roman" pitchFamily="18" charset="0"/>
              </a:rPr>
              <a:t>.</a:t>
            </a:r>
          </a:p>
          <a:p>
            <a:pPr lvl="0"/>
            <a:r>
              <a:rPr lang="fr-FR" sz="1300" dirty="0" smtClean="0">
                <a:latin typeface="Times New Roman" pitchFamily="18" charset="0"/>
                <a:cs typeface="Times New Roman" pitchFamily="18" charset="0"/>
              </a:rPr>
              <a:t>En </a:t>
            </a:r>
            <a:r>
              <a:rPr lang="fr-FR" sz="1300" b="1" i="1" dirty="0" smtClean="0">
                <a:latin typeface="Times New Roman" pitchFamily="18" charset="0"/>
                <a:cs typeface="Times New Roman" pitchFamily="18" charset="0"/>
              </a:rPr>
              <a:t>Charge de personnel</a:t>
            </a:r>
            <a:r>
              <a:rPr lang="fr-FR" sz="1300" dirty="0" smtClean="0">
                <a:latin typeface="Times New Roman" pitchFamily="18" charset="0"/>
                <a:cs typeface="Times New Roman" pitchFamily="18" charset="0"/>
              </a:rPr>
              <a:t> le coût du prêt d'un ouvrier par BRIGNEMONT pour les trois premiers mois de l'année (2.160€) ; Par contre, nous faisons appel désormais, (depuis mi 2014) à une association d'intermédiaires en services pour l'emploi d'un cantonnier domicilié sur la commune, et dont la charge ne passe pas dans ce compte. (coût moyen 750€ par mois, charges comprises</a:t>
            </a:r>
            <a:r>
              <a:rPr lang="fr-FR" sz="1300" dirty="0" smtClean="0">
                <a:latin typeface="Times New Roman" pitchFamily="18" charset="0"/>
                <a:cs typeface="Times New Roman" pitchFamily="18" charset="0"/>
              </a:rPr>
              <a:t>)</a:t>
            </a:r>
            <a:endParaRPr lang="fr-FR" sz="1300" dirty="0" smtClean="0">
              <a:latin typeface="Times New Roman" pitchFamily="18" charset="0"/>
              <a:cs typeface="Times New Roman" pitchFamily="18" charset="0"/>
            </a:endParaRPr>
          </a:p>
        </p:txBody>
      </p:sp>
      <p:pic>
        <p:nvPicPr>
          <p:cNvPr id="3075" name="Picture 3" descr="C:\Users\cedric\Pictures\photo pelleport\IMG_0921.JPG"/>
          <p:cNvPicPr>
            <a:picLocks noChangeAspect="1" noChangeArrowheads="1"/>
          </p:cNvPicPr>
          <p:nvPr/>
        </p:nvPicPr>
        <p:blipFill>
          <a:blip r:embed="rId3" cstate="print"/>
          <a:srcRect/>
          <a:stretch>
            <a:fillRect/>
          </a:stretch>
        </p:blipFill>
        <p:spPr bwMode="auto">
          <a:xfrm>
            <a:off x="914400" y="4114800"/>
            <a:ext cx="2362200" cy="1771570"/>
          </a:xfrm>
          <a:prstGeom prst="rect">
            <a:avLst/>
          </a:prstGeom>
          <a:noFill/>
        </p:spPr>
      </p:pic>
      <p:pic>
        <p:nvPicPr>
          <p:cNvPr id="12" name="Picture 2" descr="C:\Users\cedric\Pictures\photo pelleport\IMG_0924.JPG"/>
          <p:cNvPicPr>
            <a:picLocks noChangeAspect="1" noChangeArrowheads="1"/>
          </p:cNvPicPr>
          <p:nvPr/>
        </p:nvPicPr>
        <p:blipFill>
          <a:blip r:embed="rId4" cstate="print"/>
          <a:srcRect/>
          <a:stretch>
            <a:fillRect/>
          </a:stretch>
        </p:blipFill>
        <p:spPr bwMode="auto">
          <a:xfrm>
            <a:off x="3810000" y="3886200"/>
            <a:ext cx="1600200" cy="2133600"/>
          </a:xfrm>
          <a:prstGeom prst="rect">
            <a:avLst/>
          </a:prstGeom>
          <a:noFill/>
        </p:spPr>
      </p:pic>
    </p:spTree>
    <p:extLst>
      <p:ext uri="{BB962C8B-B14F-4D97-AF65-F5344CB8AC3E}">
        <p14:creationId xmlns="" xmlns:p14="http://schemas.microsoft.com/office/powerpoint/2010/main" val="237461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6"/>
          <p:cNvSpPr txBox="1">
            <a:spLocks/>
          </p:cNvSpPr>
          <p:nvPr/>
        </p:nvSpPr>
        <p:spPr>
          <a:xfrm>
            <a:off x="3733800" y="152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La vie de la commune</a:t>
            </a:r>
            <a:endParaRPr kumimoji="0" lang="fr-FR" sz="21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6" name="Espace réservé du contenu 5"/>
          <p:cNvSpPr>
            <a:spLocks noGrp="1"/>
          </p:cNvSpPr>
          <p:nvPr>
            <p:ph idx="1"/>
          </p:nvPr>
        </p:nvSpPr>
        <p:spPr>
          <a:xfrm>
            <a:off x="304800" y="1066800"/>
            <a:ext cx="6172200" cy="7442200"/>
          </a:xfrm>
        </p:spPr>
        <p:txBody>
          <a:bodyPr>
            <a:normAutofit fontScale="40000" lnSpcReduction="20000"/>
          </a:bodyPr>
          <a:lstStyle/>
          <a:p>
            <a:pPr lvl="0"/>
            <a:r>
              <a:rPr lang="fr-FR" sz="3000" dirty="0" smtClean="0">
                <a:latin typeface="Times New Roman" pitchFamily="18" charset="0"/>
                <a:cs typeface="Times New Roman" pitchFamily="18" charset="0"/>
              </a:rPr>
              <a:t>Les </a:t>
            </a:r>
            <a:r>
              <a:rPr lang="fr-FR" sz="3000" b="1" dirty="0" smtClean="0">
                <a:latin typeface="Times New Roman" pitchFamily="18" charset="0"/>
                <a:cs typeface="Times New Roman" pitchFamily="18" charset="0"/>
              </a:rPr>
              <a:t>S</a:t>
            </a:r>
            <a:r>
              <a:rPr lang="fr-FR" sz="3000" b="1" i="1" dirty="0" smtClean="0">
                <a:latin typeface="Times New Roman" pitchFamily="18" charset="0"/>
                <a:cs typeface="Times New Roman" pitchFamily="18" charset="0"/>
              </a:rPr>
              <a:t>ubventions</a:t>
            </a:r>
            <a:r>
              <a:rPr lang="fr-FR" sz="3000" dirty="0" smtClean="0">
                <a:latin typeface="Times New Roman" pitchFamily="18" charset="0"/>
                <a:cs typeface="Times New Roman" pitchFamily="18" charset="0"/>
              </a:rPr>
              <a:t> accordées aux associations de droit privé, et régulièrement budgétées sont passées de 3.310 à 5.870 €. A noter, que consécutivement au plan triennal de baisse de 30% des dotations de l’état aux collectivités locales, la projection des prochaines subventions sera revue à la baisse. Quant à la contribution réclamée par l'ECPI (intercommunalité de Cadours), elle est passée de 43.139 à 48.389 soit 10€ par habitant (5.250€). Ce montant ne concernait qu'un réajustement de budget additionnel fixé pour une période de 6 mois.</a:t>
            </a:r>
          </a:p>
          <a:p>
            <a:pPr lvl="0"/>
            <a:r>
              <a:rPr lang="fr-FR" sz="3000" dirty="0" smtClean="0">
                <a:latin typeface="Times New Roman" pitchFamily="18" charset="0"/>
                <a:cs typeface="Times New Roman" pitchFamily="18" charset="0"/>
              </a:rPr>
              <a:t>Enfin, certaines dépenses ont baissées, comme les intérêts financiers, les dotations aux amortissements, la contribution organique de regroupement, l’eau, les combustibles, les honoraires et certains impôts et taxes.</a:t>
            </a:r>
          </a:p>
          <a:p>
            <a:r>
              <a:rPr lang="fr-FR" sz="3000" dirty="0" smtClean="0">
                <a:latin typeface="Times New Roman" pitchFamily="18" charset="0"/>
                <a:cs typeface="Times New Roman" pitchFamily="18" charset="0"/>
              </a:rPr>
              <a:t>Parmi les ratios importants au 31 décembre 2014, on note la bonne santé financière de la commune.</a:t>
            </a:r>
          </a:p>
          <a:p>
            <a:pPr lvl="0"/>
            <a:r>
              <a:rPr lang="fr-FR" sz="3000" b="1" i="1" dirty="0" smtClean="0">
                <a:latin typeface="Times New Roman" pitchFamily="18" charset="0"/>
                <a:cs typeface="Times New Roman" pitchFamily="18" charset="0"/>
              </a:rPr>
              <a:t>la capacité d’autofinancement nette</a:t>
            </a:r>
            <a:r>
              <a:rPr lang="fr-FR" sz="3000" dirty="0" smtClean="0">
                <a:latin typeface="Times New Roman" pitchFamily="18" charset="0"/>
                <a:cs typeface="Times New Roman" pitchFamily="18" charset="0"/>
              </a:rPr>
              <a:t> (capacité  de la collectivité à dégager au niveau de son fonctionnement les ressources pour à la fois rembourser ses dettes et financer ses dépenses d’équipement) est de 73.381€ ;</a:t>
            </a:r>
          </a:p>
          <a:p>
            <a:pPr lvl="0"/>
            <a:r>
              <a:rPr lang="fr-FR" sz="3000" b="1" i="1" dirty="0" smtClean="0">
                <a:latin typeface="Times New Roman" pitchFamily="18" charset="0"/>
                <a:cs typeface="Times New Roman" pitchFamily="18" charset="0"/>
              </a:rPr>
              <a:t>Le  fonds de roulement</a:t>
            </a:r>
            <a:r>
              <a:rPr lang="fr-FR" sz="3000" dirty="0" smtClean="0">
                <a:latin typeface="Times New Roman" pitchFamily="18" charset="0"/>
                <a:cs typeface="Times New Roman" pitchFamily="18" charset="0"/>
              </a:rPr>
              <a:t> est de 285.866€ (permet de financer le décalage entre encaissement des recettes et le paiement des dépenses) ;</a:t>
            </a:r>
          </a:p>
          <a:p>
            <a:pPr lvl="0"/>
            <a:r>
              <a:rPr lang="fr-FR" sz="3000" b="1" i="1" dirty="0" smtClean="0">
                <a:latin typeface="Times New Roman" pitchFamily="18" charset="0"/>
                <a:cs typeface="Times New Roman" pitchFamily="18" charset="0"/>
              </a:rPr>
              <a:t>Le besoin en fonds de roulement </a:t>
            </a:r>
            <a:r>
              <a:rPr lang="fr-FR" sz="3000" dirty="0" smtClean="0">
                <a:latin typeface="Times New Roman" pitchFamily="18" charset="0"/>
                <a:cs typeface="Times New Roman" pitchFamily="18" charset="0"/>
              </a:rPr>
              <a:t>est négatif de 1.418€ (écart entre les dettes et les créances) ;</a:t>
            </a:r>
          </a:p>
          <a:p>
            <a:pPr lvl="0"/>
            <a:r>
              <a:rPr lang="fr-FR" sz="3000" b="1" i="1" dirty="0" smtClean="0">
                <a:latin typeface="Times New Roman" pitchFamily="18" charset="0"/>
                <a:cs typeface="Times New Roman" pitchFamily="18" charset="0"/>
              </a:rPr>
              <a:t>Le solde du compte de trésorerie</a:t>
            </a:r>
            <a:r>
              <a:rPr lang="fr-FR" sz="3000" dirty="0" smtClean="0">
                <a:latin typeface="Times New Roman" pitchFamily="18" charset="0"/>
                <a:cs typeface="Times New Roman" pitchFamily="18" charset="0"/>
              </a:rPr>
              <a:t> est de 287.284€.</a:t>
            </a:r>
          </a:p>
          <a:p>
            <a:pPr>
              <a:buNone/>
            </a:pPr>
            <a:r>
              <a:rPr lang="fr-FR" sz="3000" dirty="0" smtClean="0">
                <a:latin typeface="Times New Roman" pitchFamily="18" charset="0"/>
                <a:cs typeface="Times New Roman" pitchFamily="18" charset="0"/>
              </a:rPr>
              <a:t> </a:t>
            </a:r>
          </a:p>
          <a:p>
            <a:r>
              <a:rPr lang="fr-FR" sz="3000" dirty="0" smtClean="0">
                <a:latin typeface="Times New Roman" pitchFamily="18" charset="0"/>
                <a:cs typeface="Times New Roman" pitchFamily="18" charset="0"/>
              </a:rPr>
              <a:t>Enfin et pour terminer, parmi les investissements réalisés, et les grosses dépenses, voici la liste non exhaustive :</a:t>
            </a:r>
          </a:p>
          <a:p>
            <a:pPr lvl="0"/>
            <a:r>
              <a:rPr lang="fr-FR" sz="3000" dirty="0" smtClean="0">
                <a:latin typeface="Times New Roman" pitchFamily="18" charset="0"/>
                <a:cs typeface="Times New Roman" pitchFamily="18" charset="0"/>
              </a:rPr>
              <a:t>Travaux de réfection de la toiture de l’église et de la chapelle : 40.000€</a:t>
            </a:r>
          </a:p>
          <a:p>
            <a:pPr lvl="0"/>
            <a:r>
              <a:rPr lang="fr-FR" sz="3000" dirty="0" smtClean="0">
                <a:latin typeface="Times New Roman" pitchFamily="18" charset="0"/>
                <a:cs typeface="Times New Roman" pitchFamily="18" charset="0"/>
              </a:rPr>
              <a:t>Création d'une aire de jeu multi sports et intergénérationnel : 39.500€</a:t>
            </a:r>
          </a:p>
          <a:p>
            <a:pPr lvl="0"/>
            <a:r>
              <a:rPr lang="fr-FR" sz="3000" dirty="0" smtClean="0">
                <a:latin typeface="Times New Roman" pitchFamily="18" charset="0"/>
                <a:cs typeface="Times New Roman" pitchFamily="18" charset="0"/>
              </a:rPr>
              <a:t>Sécurisation de la Mare : Pose de barrière de rondin.</a:t>
            </a:r>
          </a:p>
          <a:p>
            <a:pPr lvl="0"/>
            <a:r>
              <a:rPr lang="fr-FR" sz="3000" dirty="0" smtClean="0">
                <a:latin typeface="Times New Roman" pitchFamily="18" charset="0"/>
                <a:cs typeface="Times New Roman" pitchFamily="18" charset="0"/>
              </a:rPr>
              <a:t>Pose d'une commande, et d'un point lumineux à l'intersection RD42A et RD29, (carrefour LE GRES) et à l'intersection RD93 et RD29 (carrefour routes de THIL/LAUNAC). Pose d'un autre point lumineux à l'intersection RD64A et RD29, (Route de GALEMBRUN) et pose de deux points lumineux à l'intersection lieu dit la CAIHOLE sur RD29, au point d'arrêt des bus scolaires. Pour 9.000€</a:t>
            </a:r>
          </a:p>
          <a:p>
            <a:pPr lvl="0"/>
            <a:r>
              <a:rPr lang="fr-FR" sz="3000" dirty="0" smtClean="0">
                <a:latin typeface="Times New Roman" pitchFamily="18" charset="0"/>
                <a:cs typeface="Times New Roman" pitchFamily="18" charset="0"/>
              </a:rPr>
              <a:t>Coursive goudronnée École/salle des fêtes ;</a:t>
            </a:r>
          </a:p>
          <a:p>
            <a:pPr lvl="0"/>
            <a:r>
              <a:rPr lang="fr-FR" sz="3000" dirty="0" smtClean="0">
                <a:latin typeface="Times New Roman" pitchFamily="18" charset="0"/>
                <a:cs typeface="Times New Roman" pitchFamily="18" charset="0"/>
              </a:rPr>
              <a:t>Création d'un nouveau Plan du Village affiché en extérieur ;</a:t>
            </a:r>
          </a:p>
          <a:p>
            <a:pPr lvl="0"/>
            <a:r>
              <a:rPr lang="fr-FR" sz="3000" dirty="0" smtClean="0">
                <a:latin typeface="Times New Roman" pitchFamily="18" charset="0"/>
                <a:cs typeface="Times New Roman" pitchFamily="18" charset="0"/>
              </a:rPr>
              <a:t>Remise en état du système de désenfumage de la salle des fêtes ;</a:t>
            </a:r>
          </a:p>
          <a:p>
            <a:pPr lvl="0"/>
            <a:r>
              <a:rPr lang="fr-FR" sz="3000" dirty="0" smtClean="0">
                <a:latin typeface="Times New Roman" pitchFamily="18" charset="0"/>
                <a:cs typeface="Times New Roman" pitchFamily="18" charset="0"/>
              </a:rPr>
              <a:t>Taille, élagage et abattage des 23 cyprès des cimetières ;</a:t>
            </a:r>
          </a:p>
          <a:p>
            <a:pPr lvl="0"/>
            <a:r>
              <a:rPr lang="fr-FR" sz="3000" dirty="0" smtClean="0">
                <a:latin typeface="Times New Roman" pitchFamily="18" charset="0"/>
                <a:cs typeface="Times New Roman" pitchFamily="18" charset="0"/>
              </a:rPr>
              <a:t>Création d'un Columbarium au cimetière de PELLEPORT ; (réalisation non terminée)</a:t>
            </a:r>
          </a:p>
          <a:p>
            <a:pPr lvl="0"/>
            <a:r>
              <a:rPr lang="fr-FR" sz="3000" dirty="0" smtClean="0">
                <a:latin typeface="Times New Roman" pitchFamily="18" charset="0"/>
                <a:cs typeface="Times New Roman" pitchFamily="18" charset="0"/>
              </a:rPr>
              <a:t>Modification du carrefour D93/D29 ;</a:t>
            </a:r>
          </a:p>
          <a:p>
            <a:pPr lvl="0"/>
            <a:r>
              <a:rPr lang="fr-FR" sz="3000" dirty="0" smtClean="0">
                <a:latin typeface="Times New Roman" pitchFamily="18" charset="0"/>
                <a:cs typeface="Times New Roman" pitchFamily="18" charset="0"/>
              </a:rPr>
              <a:t>Travaux de voirie, chemin de la future station d’épuration, chemin des écoliers, Route le Grès, fossé route de St PE, Chemin derrière les jardins (côté midi du Village),</a:t>
            </a:r>
          </a:p>
          <a:p>
            <a:pPr lvl="0"/>
            <a:r>
              <a:rPr lang="fr-FR" sz="3000" dirty="0" smtClean="0">
                <a:latin typeface="Times New Roman" pitchFamily="18" charset="0"/>
                <a:cs typeface="Times New Roman" pitchFamily="18" charset="0"/>
              </a:rPr>
              <a:t>Une acquisition pour préparer l'accès de la future station d’épuration, tel que Chemin des Écoles.</a:t>
            </a:r>
          </a:p>
          <a:p>
            <a:r>
              <a:rPr lang="fr-FR" sz="3000" dirty="0" smtClean="0">
                <a:latin typeface="Times New Roman" pitchFamily="18" charset="0"/>
                <a:cs typeface="Times New Roman" pitchFamily="18" charset="0"/>
              </a:rPr>
              <a:t>J’espère, qu'aux travers des explications que je viens de vous fournir, vous avez pu apprécier la qualité de l'action de l'exécutif de notre commune.</a:t>
            </a:r>
          </a:p>
          <a:p>
            <a:pPr>
              <a:buNone/>
            </a:pPr>
            <a:r>
              <a:rPr lang="fr-FR" sz="3000" dirty="0" smtClean="0">
                <a:latin typeface="Times New Roman" pitchFamily="18" charset="0"/>
                <a:cs typeface="Times New Roman" pitchFamily="18" charset="0"/>
              </a:rPr>
              <a:t> </a:t>
            </a:r>
          </a:p>
          <a:p>
            <a:pPr algn="r">
              <a:buNone/>
            </a:pPr>
            <a:r>
              <a:rPr lang="fr-FR" sz="3000" dirty="0" smtClean="0">
                <a:latin typeface="Times New Roman" pitchFamily="18" charset="0"/>
                <a:cs typeface="Times New Roman" pitchFamily="18" charset="0"/>
              </a:rPr>
              <a:t>Serge BAGUR</a:t>
            </a:r>
            <a:endParaRPr lang="fr-FR" sz="3000" dirty="0" smtClean="0">
              <a:latin typeface="Times" pitchFamily="18" charset="0"/>
              <a:cs typeface="Times" pitchFamily="18" charset="0"/>
            </a:endParaRPr>
          </a:p>
          <a:p>
            <a:endParaRPr lang="fr-FR" dirty="0"/>
          </a:p>
        </p:txBody>
      </p:sp>
    </p:spTree>
    <p:extLst>
      <p:ext uri="{BB962C8B-B14F-4D97-AF65-F5344CB8AC3E}">
        <p14:creationId xmlns="" xmlns:p14="http://schemas.microsoft.com/office/powerpoint/2010/main" val="2374614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data:image/jpeg;base64,/9j/4AAQSkZJRgABAQAAAQABAAD/2wCEAAkGBxQTEhQUEhQUFRQVFBcUFRQUFBYVFRcUFBQXFxQUFBcYHCggGBolHRUYIjEhJSkrLi4uFx8zODMsNygtLisBCgoKDg0OGA8QFywcHBwsLCwsLCwsLCwsLCwsLCwsLCwsLCwsLCwsLCwsLCwsLCwsLCwsLCwsLCwsLCwsLCwsLP/AABEIARIAuAMBIgACEQEDEQH/xAAcAAABBQEBAQAAAAAAAAAAAAADAAECBAUGBwj/xAA/EAABAwIDBQYEAwYGAgMAAAABAAIRAyEEEjEFQVFhcRMigZGhsQYywfBC0eEUI1JicvEHM4KSssIVoiRDg//EABkBAQEBAQEBAAAAAAAAAAAAAAABAgMEBf/EACERAQEBAQACAgMAAwAAAAAAAAABEQISIQMxQVFhBBOB/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wCIu0bsoNOn7x/W4YPc+IXW4HEdpSpv/jY13iRJWJ3L1ef031xZzOv2skqJcolyG5625plyG56g56G5yomXqBchlyiXKomXKOZRlIIJgp0gE8IEE8JwEkCaEkklRfaUSUIqQKwqakCgkp8yCw0owNlTD0TtVmxrUqir4rENYxz3GGtBcTyAlTfUXGfHu2WimKLXtl5zPhws1psD1Psp114861xz5dSON2li3Vqj6jtXunoNw8BA8F6B8GYrNhg3exxb4HvD/lHgvNw4EWIPQyuq+BsbFSpSvem144d0kQOd/ZeP4OrPk9/l7f8AI5l+P1+HbPcguek5ygWlfQfOMXqMp+zThiqBlIBE7NSZTQCDU4CKWKMIECpSowkgnKZME6BBJOCkgvkJ2hQFREBWVLKnDE4KlKio5EN1Mo0p5Qxi7fwpqYeswPdTzU3jO35m903H2PBeKs2Ph2ZGlpzOFoJAMb7EAL2/4nqZcJiCNexqAdSwge68brCazP5WH6rj81+nb4p9qOI2VRaRq0mwIJJ9ZVnBUcRQe2rh6xztmG1O8CNCINo6R1ChtETWojqfRbOzaWatRbxqNH+5xH5LlHWvUtmUavZsNcMFXKM4ZJaHbwJVwsU3FRzL2PIg6mkKIUi9NnRDCkEiAkXKBKCLkJym4obiqGlMlKaVUOmlJItQOHJKORJBeaQiAqoxyn2qyq0HJZ1U7VRNVMFztE3aKoKqXaJgyPjuu4YR4a4NLnMaTEnKXS4N3A21M9F5dkJc5orVO6L/AC7/APSvQfj2r+6pN41pPRtN594XnmFMPqONpNp67l5vm+3o+Keg35w/KKgJ17wBPoB7rW+GqtQYuhmbnHaMjJ3SO9MkOMQInVYbnfvy86RaNdy0Nk7S7HECrlLsoADLi4BEyAd59Fzn2319PbHVUJ1VeZ4j4/rk92nTaJ4OcYjiSB6LF2h8VYx/yVnNcCDPdDQQflgC/PUL0/7eXn8K9k7RN2i8/wBh/HBytbiW5nAAOqMAuYuS3S/KOm5dZs7alKsJpPDt8aOHVpuFudSs3mxqZ0syEEoWkEJTZVEKQcgZzFAhELlBzkQwUg5RF1MNQO0pKD6zW2JvrlF3EcQNUk1QBWSNZCa1PCImayj2iaySoI2oqu1ds0sPTNSs8MaOOpPBo3lcz8W/HFLBnI1va1by0GA0wC0OteQd3BeWbV2hiMa81a7jlaCQAIa1upDR4dTAXPruRvnm1q/GfxrUxzhTotyUmk5f43TYl24Dl7rKpbMqQJcdFaw+zwxpjXOxo494sB9yt8U15+utdZy5Wrs9wEuefH75eiAzCkkBriZm4Wz8TtApdXAffkqnw1R+p9gpv5awAbKfucUA067NCY6xx4dSuvdTWfUw7i4Se7qQAJsQWhSVMY3aVx14j+33CKza1ZpktuN4kHwINluiiOCZ2GCoLsz/ABMxFGz2mo3hUN45OAnznReh7B+O8HigAH9nUNslSAZ4NOh9+S8uxWADhoucfhAXua35r25A/ot892M3nX0oXpw5eRf4fs2mb0qjDQY8Mc2s8xaC4MGVxFnaiy9XJXfm7HGzBS9NnQCUxK0iwKil2iqZlMIK+NMkuFyIF4ud4A/X2SXJfEm16jKrR3RTJ7rSTaCZqGNBEEG4v1SXG9zWsdp2ifNKhTphwlrgRxBkKYo812QhRJUalEwdRO8ajmOaK2Qqm1NuUMOAa9VlOdA43PRouVNMeQfEvw8xmKrZM2URGd7nuLi0FxLnEknMSmbhx2T+bnN/9siubd20yrVqPZmcHVCWnKQC0OnfyCz2Y45IyDUulxOufMDA5815Ortejmel17Jy861/9Jcf+oVxVsE6WMJ1Pe8TJPujkrNWMX4nplzWgRrNyB7pfDlOG9BrqLuJsdDuVmnRpxmcJJuSbxJnU2CFiNqtZYZRumQb+Cfxf61nFCcRN40O/osF+Oa67nl38s5G+30CdlZv4W0/GXx69PPzI2f2lkxmEo4CxDUNiY491rWgc/vilSqubdsgcNR5bt/DRBsvC5vZbM2IeeR9YWsMcNHWPpZZuy2dnUfOrhA4GOB8NFpHq3wKwNwx/mquP/q0fRdE+oBqQOq5z4UxIbhKZO8u6XqOj0hNtjGlzBDg3NUY2xgwXXbfcRPsvRLnMcLPbojVHEXEzu80zqgGpC5SltIAltQnuhxdJIJAAGuomxEAKziMYzs2hrrQZJtFgQBvJuLc1fNMdC1w4hFAXMUsWA4QLwfxFsTLiJ37tOK6HB18wE66b9epWp1pjz7432k8Ykspz+6aIEd2SBJj8VnRBSWn8VYdlKoagDHVCCTOmZ3dAI/pPkEl875vm446zqvR8fw3ubK5/YPxS+k5sHuSA9riSLuuW7wb7vVeg4Xb9NwJcQ2OczvgRyXiGGrOs4ZXGT3Z72+CJHeGmk9V0Oy8S2owENfmmXAg2IN3mN2/8hderi56c+uXrrqgqMOR5bmBAeyMwne3MCJHMFeIYrZBfXqGrUfVOY955lxGYhpPgF6n8NuLWVHOOlwIiBEj7krgQ8AuJ5D3P/ZX5L6hxPagWCIGgsEGs4AHkFIVAhYm7Tzt52+q88dq2MEIa0fyhFq1IaTwB9lCkQB4IONeDTdzEedldSuUxgrOEk92LAcNyFR2a46rp61IFTp0AtamMajsOfKfvyQ62yS0TmMBdVh269B9T9Vk7exWTuQO8NTPpH3dNJPbn8M1zjDHHorHZ1xvnz3IWFrhl2m+n8W6OCv4XaDnPDYDpP8ACQY6qavjc1U/aKg+YKf7a7ePKenFXdvUsrRG8/kqWAbmgHQkD0MAINbCfFVam1rQe62YaYIAMyBad/FNU2+55bNocDDeQIAA6GNVnV6QDiDuGm8oUkkRrujp7qbVyV09HHCq/IXuLSZcbNtMNtJvy5q5VxPcIaGtiQ4756eIXGFpvJ3xYq7ga7swYTnB4iTO6+p1K1OmbzHTftPZuDBmcHNBzOMRJbYbrADdN9V0WyNoimQXvaGg5YLnH5jY8rCPLiuF2lWyPGYRIa6NRGY/NxkjcIjRGq1A8lzagzVCzvB8QQH5oAuILdTHHgteeT052On2ltDM2qS5/eLnagHM/KGD+KAG5ogWAlJee4jabyB3nWi7nFxsNJJ+7JLj489+++ff/Gt8bZzfTRq4XsGMGUkNe5uYGC4HvSIFjG/cVu/B2IaalWlUqBgZJAcLFrjoDvJJlV6W0KAd3qNVm8uNGo8ZoA1zgt/FfhCoYetReZr1XAtDWNzAyW/ikuEkDrYcN/ec2e0t31j0Jr2UcPXb2jHODHNaRaf3YygCeJXAVa0B8CSSbeAH0TObT7IPD35psC9290fKToAqNaoQLbz46ys9da1OcTe874lVa1Q2t+JvoQfopvcXXJLj970Fvzjz8h+ZCz6X23P2oBqrYrFkt01LfcKrtCXUyA1zpj5WkxeZMC2iwazg0gOsdbiDqkkS2uoNYSNRdXaTuYXHNLTw9FbAHqOHFMPJ2NHEZhlLWjKT3p7zpjURYDqfBZu32B2WN339FjENEG1zu3XiDbW0+IRw8Cmfvcs31G+PdVtnUS8uuNAfePqtjZeEipJI+U6dQs3Y5gOP9ItylRwtt58Sd6n303bnLp6mHB1hUcdhAQDaW6827+pEyP1VBjwdfPNb3SpQWg8hvPC/1W8cdV8VfNcd1pl9ojlzJy+CWKosHZ5SCCzMSDvEAyCbFV8e9rab7d4u56Bw/VZr3iLjfz8UxdW31txMiTJAsRePdbPwzh6ZJqVC0AFuUF4GaJzWmbW3LHo4llNoHZtfMO7wBi54groMLRz0M1Gm1j3CWBwZAMxclobpO5a5nti9fgL4rqtrYgFhAZ2I70yJa5xLTHVYDGGXNn5d+7r0WjXxBDD21Ok54eWWgH5Qdadt5Wf2odVaQ3LmLRGbMJnwtf0Wesq+wSTE8Els1Kc2LW87R52SWZ1I1fjrZp47j5HVWGY1p1lv9QkeapVKZ4d4WVapiCLZb8NV6Nc23Uw7HgSAR1McohVq2xqbos4RpBkLOoY6/wAt98Eg+I0WnhtoAgXnqLqKr/8Ag2n5Xz5fWVXGxix0y7TkR4aLaL2u1A8fzTilHykt6XHrZPGG1R2eW0y4vGaRAzDLG86yNw3rRp1KTiTD4gDuutImTZ3MbtyG2TZwnm37+iC7ZzDcG/8AtPmIWfFdTNGg5+W7WBoMvY2C6TIJe06ADfF0LF7DpFzAw0+8TfKDYNJkZSBqB5pPw9VvyuPR3eHpdCaHTLqV/wCKmQHDpb3Kl5psEf8ACg3FscO8N86yVz+3qApE0+A4l2oB1gLpaWODR/m1W8qrA4f7v1VDaGyn13FzXtfOoFvIZlmzWubjG2NSzAtLi3M6GkNLjOUQIbdXW7FqAfO0/wBVOq23G7YVrZeAfQqU3VGOa1pcSbuFwQNBzXWYfHU32a9hPAET5aqSL1dmOGds54MZqRPJ7R4XKG3ZtaB+7JGndcDPlK9GLBvA8lXq7OpOuabCeOUT5rTDyvaOGqg5TSqDf8rvyVbH0SwU8wcCWT3rak6cF6XsjZbXU8znVDL3kTUfYBxa0CDwHqrb9lyIFR4B3SHf8gUlLHlbKYc5jTMFkW1/EbLptn7bpSc5ltwIBB0EGD1O9dONiQ7MHAn+ZjT6CAq5+HGzJpUD/wDmW7+MlWdYljh6eNpMq1S9naMc1+S47r3fK+DYxf3VLDEdpTPDWOV13OJ+GGO1w7eRZWe30iFlHZ+Ea+7MTTc0kWLTfTS9tb9FzyS2/tubWfUrtvafASki7TZSH+XUquzC+anpoBBAA4pJOdbvWOjoHtNe6/o45uUAaqTqE2e3wc2/qk2lzVym4O7roDtz3OcPA6ru4s79gbMx6lDq4P8AhMeC0XNDTBc08wZHmouA3wqjOZRcNXE+JVilUcNTPgQUZzUM9UB6VeeqMDP6/mFTB/uiNdCCxmI/XTzCd0H5gCONiPNCbV8fRSaeBIPkgk6i12/6/qqb9kNJkDxa4tPl+qtnmPKx+/BR7Q/31QVDTrMEMqvI/hf+dvdVa5fbtKWbiQA6PT6rYbiEZtSfsKeMNrm6G0YPdquZH4S4x/tNlpUtrVz8pY8RrEHTWQQB5K9Voh3zNaerQVnYnZDD8oyHi2yz4L5LWy9omnTDKlOoYnvNhwgknSbeq0qW16J/+xo5P7n/AChc9haWIo/5dcn+sST43T4rb1aIexr+OW51/hd+Snji7rrW1JuLjiLjzUiVyWCBq9+nQrME3NNrWHnAkE+CM3aTAY/aarXN1ZUp5j0daQplPTpgvPduP/8AkVDc987xaLLpmbcEj95TcD1YY/1H6Lm6+zqlSq9zexIc4kEVRIkkiQQs2a3z1geFo5mmBcG82PqkrI2biGSRSJ5tIcCOguktz6Yv20hUtaPFEDpHP73qpm+7ojTOkn0W0XqNeQGfux/M4X6FwvCniMMWRdh5tcD5hZpc4bvDXXmj4XEhpPaMJHEEg9RxQHyIVSmidq0mWTB4i48kTXxQU54qJBnkrNSkeBQ3NiyqIg9d24qYcfvRDe0/X7hKTqgsNd96hSkKuPuVNp++SAzRwPmokRqCObYH6eyYFSB5/kgcPcNCD11RG1xoRB4X/JAdzHi36ph1nkYPofu6C1AKHVwjXC4BHNAzRxHqkMS4a+25ACrsofhzNPFpKCaNZv4mvHCo0H3lXm47jCI3EA6/mgxBH46DerGj2EQmGEw7t0HgXPZ7mFuPpg71WrYSf4TyIB9VMFH/AMJTOheOj/qQkrHZFugI8ZHkUkz+GhtM8OHgFMNN7a8FXdVcNb28/wAkem6wvHhZRT5jv8fySJJTtI336KAqCdR4fRUXMHjXM7hAe0/hi/gQp073gtHX6qs127fz6K/g8dkEOaHtP4TuMzI/JA4Hj4yo1BKBXrgk5GkN/hMHroNFKlUPpvCAZpAHqdeig8+X6o5En79UJ1GNw3XCqAtqDd0gqQf9hAZBJtv3jTop5t59B03FAePs+ycHwQc3l1S7VBZa7hy0Ui8Osb+/6Ktnt97k4d4BAQ0IHdJHI38jqFCoSIkEcufgpB/2FMPn9UAlEnhCP2YN7j69UN9A8LefoEDdoQL2HFP+0cCDyJhQyHd5/RV3Dz5W1Ko0O1G8Qks8/wBXgbffunRA3Ur7/EO/JTInVrj/AKTEx7K3mg9N2nrCkKvEiOH6rDSnHDNHNtkxB00jh5K6ag3T97ymIBQZ9xeDOmimaxmN/S5V5rRe48lXxFCeRG8IJ4TFgO77Q4b9QRzEFdBiNnU3NzUDOhgEu9Vy7KnEEEdfON4RGz724coCC8Xib9NLyiOdbeFRpUHkSxjnRaQDrwMI1AxYyCNxCqJPYOnT2sqz2X6Xm/D1V036IeUDd9UFCs287xvjdzKZp3zfw8lar0t+/pxCpOpASHga2gnXffp0VD5/Dhf2U2v0iDfTr7qoaU2M8Re3gZSp4PTWOAM+N/z3oLoqxqRB0n7spNr+PQfXeqTKcRpE218R0v1UmPvv4Ekcee9BfZWO71iD6orKvhuVFtTy6CPzRe0HTT1QW56ffJCcwHWNNf0/ugsrXv8A2RxUCIr1GcP7dd40SR8w+9UkEXj6+4Uan35pJLLQtHX75J/xJJIBzfwKGDb74pJIA4v52dQpVbC3P2TpIje+Hj33dR7IPxK6KkjXK1JJIVkCoYFzqN/NaDd/3wSSVUM6eA/5KpUEtdN/m+v5BJJEZOGH+Wd9771eoaDqfv0SSSLRTr4hAd8x6fkkkqykwS0Tz9lKbtG7KbJJIqY+o9kemfr6TCdJEM/Up0klR//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Titre 6"/>
          <p:cNvSpPr txBox="1">
            <a:spLocks/>
          </p:cNvSpPr>
          <p:nvPr/>
        </p:nvSpPr>
        <p:spPr>
          <a:xfrm>
            <a:off x="3733800" y="15240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La vie de la commune</a:t>
            </a:r>
            <a:endParaRPr kumimoji="0" lang="fr-FR" sz="2100" b="1"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
        <p:nvSpPr>
          <p:cNvPr id="9" name="Espace réservé du contenu 8"/>
          <p:cNvSpPr>
            <a:spLocks noGrp="1"/>
          </p:cNvSpPr>
          <p:nvPr>
            <p:ph idx="1"/>
          </p:nvPr>
        </p:nvSpPr>
        <p:spPr>
          <a:xfrm>
            <a:off x="381000" y="990600"/>
            <a:ext cx="6172200" cy="7848600"/>
          </a:xfrm>
        </p:spPr>
        <p:txBody>
          <a:bodyPr>
            <a:normAutofit fontScale="25000" lnSpcReduction="20000"/>
          </a:bodyPr>
          <a:lstStyle/>
          <a:p>
            <a:pPr>
              <a:buNone/>
            </a:pPr>
            <a:r>
              <a:rPr lang="fr-FR" sz="4800" b="1" dirty="0" smtClean="0">
                <a:latin typeface="Times New Roman" pitchFamily="18" charset="0"/>
                <a:cs typeface="Times New Roman" pitchFamily="18" charset="0"/>
              </a:rPr>
              <a:t>	</a:t>
            </a:r>
            <a:r>
              <a:rPr lang="fr-FR" sz="4800" b="1" u="sng" dirty="0" smtClean="0">
                <a:latin typeface="Times New Roman" pitchFamily="18" charset="0"/>
                <a:cs typeface="Times New Roman" pitchFamily="18" charset="0"/>
              </a:rPr>
              <a:t>ARTHUR </a:t>
            </a:r>
            <a:r>
              <a:rPr lang="fr-FR" sz="4800" b="1" u="sng" dirty="0" smtClean="0">
                <a:latin typeface="Times New Roman" pitchFamily="18" charset="0"/>
                <a:cs typeface="Times New Roman" pitchFamily="18" charset="0"/>
              </a:rPr>
              <a:t>fait sensation au Budget 2015</a:t>
            </a:r>
            <a:endParaRPr lang="fr-FR" sz="4800" u="sng" dirty="0" smtClean="0">
              <a:latin typeface="Times New Roman" pitchFamily="18" charset="0"/>
              <a:cs typeface="Times New Roman" pitchFamily="18" charset="0"/>
            </a:endParaRPr>
          </a:p>
          <a:p>
            <a:pPr>
              <a:buNone/>
            </a:pPr>
            <a:r>
              <a:rPr lang="fr-FR" sz="4800" b="1" dirty="0" smtClean="0">
                <a:latin typeface="Times New Roman" pitchFamily="18" charset="0"/>
                <a:cs typeface="Times New Roman" pitchFamily="18" charset="0"/>
              </a:rPr>
              <a:t>  </a:t>
            </a:r>
            <a:endParaRPr lang="fr-FR" sz="4800" dirty="0" smtClean="0">
              <a:latin typeface="Times New Roman" pitchFamily="18" charset="0"/>
              <a:cs typeface="Times New Roman" pitchFamily="18" charset="0"/>
            </a:endParaRPr>
          </a:p>
          <a:p>
            <a:r>
              <a:rPr lang="fr-FR" sz="4800" dirty="0" smtClean="0">
                <a:latin typeface="Times New Roman" pitchFamily="18" charset="0"/>
                <a:cs typeface="Times New Roman" pitchFamily="18" charset="0"/>
              </a:rPr>
              <a:t>Ce vendredi 10 avril vers 22 heures, les Conseillers Municipaux ont voté le budget primitif 2015. Ordre du jour éminemment important dans la vie d'une commune, où chaque ligne budgétaire aura un impact sur la vie quotidienne de nos concitoyens. Parmi les recettes, il y a la Dotation Globale de Fonctionnement qui est généralement revue à la baisse dans la grande majorité des communes. Il s’agit du montant alloué par l’État aux communes pour leur fonctionnement, établi selon d’obscurs critères. Pour PELLEPORT, 2015 est en sursis </a:t>
            </a:r>
            <a:r>
              <a:rPr lang="fr-FR" sz="4800" dirty="0" err="1" smtClean="0">
                <a:latin typeface="Times New Roman" pitchFamily="18" charset="0"/>
                <a:cs typeface="Times New Roman" pitchFamily="18" charset="0"/>
              </a:rPr>
              <a:t>extra-ordinaire</a:t>
            </a:r>
            <a:r>
              <a:rPr lang="fr-FR" sz="4800" dirty="0" smtClean="0">
                <a:latin typeface="Times New Roman" pitchFamily="18" charset="0"/>
                <a:cs typeface="Times New Roman" pitchFamily="18" charset="0"/>
              </a:rPr>
              <a:t>. Ce qui permet de surseoir jusqu'à l'année prochaine à cette inévitable baisse de ses recettes</a:t>
            </a:r>
            <a:r>
              <a:rPr lang="fr-FR" sz="4800" dirty="0" smtClean="0">
                <a:latin typeface="Times New Roman" pitchFamily="18" charset="0"/>
                <a:cs typeface="Times New Roman" pitchFamily="18" charset="0"/>
              </a:rPr>
              <a:t>.</a:t>
            </a:r>
          </a:p>
          <a:p>
            <a:pPr>
              <a:buNone/>
            </a:pPr>
            <a:endParaRPr lang="fr-FR" sz="4800" dirty="0" smtClean="0">
              <a:latin typeface="Times New Roman" pitchFamily="18" charset="0"/>
              <a:cs typeface="Times New Roman" pitchFamily="18" charset="0"/>
            </a:endParaRPr>
          </a:p>
          <a:p>
            <a:r>
              <a:rPr lang="fr-FR" sz="4800" dirty="0" smtClean="0">
                <a:latin typeface="Times New Roman" pitchFamily="18" charset="0"/>
                <a:cs typeface="Times New Roman" pitchFamily="18" charset="0"/>
              </a:rPr>
              <a:t>Le second point à l'ordre du jour est l'arrivée prochaine d'</a:t>
            </a:r>
            <a:r>
              <a:rPr lang="fr-FR" sz="4800" b="1" dirty="0" smtClean="0">
                <a:latin typeface="Times New Roman" pitchFamily="18" charset="0"/>
                <a:cs typeface="Times New Roman" pitchFamily="18" charset="0"/>
              </a:rPr>
              <a:t>Arthur</a:t>
            </a:r>
            <a:r>
              <a:rPr lang="fr-FR" sz="4800" dirty="0" smtClean="0">
                <a:latin typeface="Times New Roman" pitchFamily="18" charset="0"/>
                <a:cs typeface="Times New Roman" pitchFamily="18" charset="0"/>
              </a:rPr>
              <a:t> qui a suscité quelques interrogations, dont nous parlerons plus loin</a:t>
            </a:r>
            <a:r>
              <a:rPr lang="fr-FR" sz="4800" dirty="0" smtClean="0">
                <a:latin typeface="Times New Roman" pitchFamily="18" charset="0"/>
                <a:cs typeface="Times New Roman" pitchFamily="18" charset="0"/>
              </a:rPr>
              <a:t>.</a:t>
            </a:r>
            <a:endParaRPr lang="fr-FR" sz="4800" dirty="0" smtClean="0">
              <a:latin typeface="Times New Roman" pitchFamily="18" charset="0"/>
              <a:cs typeface="Times New Roman" pitchFamily="18" charset="0"/>
            </a:endParaRPr>
          </a:p>
          <a:p>
            <a:r>
              <a:rPr lang="fr-FR" sz="4800" dirty="0" smtClean="0">
                <a:latin typeface="Times New Roman" pitchFamily="18" charset="0"/>
                <a:cs typeface="Times New Roman" pitchFamily="18" charset="0"/>
              </a:rPr>
              <a:t>Ce budget 2015 se monte à 445.535€ en fonctionnement et à 389.505€ en investissement. Parmi les dépenses majeures de l'exercice 2015, nous allons poursuivre les gros travaux, et les acquisitions pour le passage de la future station d’épuration.</a:t>
            </a:r>
            <a:br>
              <a:rPr lang="fr-FR" sz="4800" dirty="0" smtClean="0">
                <a:latin typeface="Times New Roman" pitchFamily="18" charset="0"/>
                <a:cs typeface="Times New Roman" pitchFamily="18" charset="0"/>
              </a:rPr>
            </a:br>
            <a:r>
              <a:rPr lang="fr-FR" sz="4800" dirty="0" smtClean="0">
                <a:latin typeface="Times New Roman" pitchFamily="18" charset="0"/>
                <a:cs typeface="Times New Roman" pitchFamily="18" charset="0"/>
              </a:rPr>
              <a:t>En matière d'</a:t>
            </a:r>
            <a:r>
              <a:rPr lang="fr-FR" sz="4800" b="1" dirty="0" smtClean="0">
                <a:latin typeface="Times New Roman" pitchFamily="18" charset="0"/>
                <a:cs typeface="Times New Roman" pitchFamily="18" charset="0"/>
              </a:rPr>
              <a:t>Impôts locaux,</a:t>
            </a:r>
            <a:r>
              <a:rPr lang="fr-FR" sz="4800" dirty="0" smtClean="0">
                <a:latin typeface="Times New Roman" pitchFamily="18" charset="0"/>
                <a:cs typeface="Times New Roman" pitchFamily="18" charset="0"/>
              </a:rPr>
              <a:t> les taux des trois taxes (habitation, foncier bâti et, foncier non bâti) ne subiront </a:t>
            </a:r>
            <a:r>
              <a:rPr lang="fr-FR" sz="4800" b="1" u="sng" dirty="0" smtClean="0">
                <a:latin typeface="Times New Roman" pitchFamily="18" charset="0"/>
                <a:cs typeface="Times New Roman" pitchFamily="18" charset="0"/>
              </a:rPr>
              <a:t>aucune augmentation</a:t>
            </a:r>
            <a:r>
              <a:rPr lang="fr-FR" sz="4800" b="1" dirty="0" smtClean="0">
                <a:latin typeface="Times New Roman" pitchFamily="18" charset="0"/>
                <a:cs typeface="Times New Roman" pitchFamily="18" charset="0"/>
              </a:rPr>
              <a:t>.</a:t>
            </a:r>
            <a:r>
              <a:rPr lang="fr-FR" sz="4800" dirty="0" smtClean="0">
                <a:latin typeface="Times New Roman" pitchFamily="18" charset="0"/>
                <a:cs typeface="Times New Roman" pitchFamily="18" charset="0"/>
              </a:rPr>
              <a:t> </a:t>
            </a:r>
            <a:endParaRPr lang="fr-FR" sz="4800" dirty="0" smtClean="0">
              <a:latin typeface="Times New Roman" pitchFamily="18" charset="0"/>
              <a:cs typeface="Times New Roman" pitchFamily="18" charset="0"/>
            </a:endParaRPr>
          </a:p>
          <a:p>
            <a:pPr>
              <a:buNone/>
            </a:pPr>
            <a:endParaRPr lang="fr-FR" sz="4800" dirty="0" smtClean="0">
              <a:latin typeface="Times New Roman" pitchFamily="18" charset="0"/>
              <a:cs typeface="Times New Roman" pitchFamily="18" charset="0"/>
            </a:endParaRPr>
          </a:p>
          <a:p>
            <a:r>
              <a:rPr lang="fr-FR" sz="4800" dirty="0" smtClean="0">
                <a:latin typeface="Times New Roman" pitchFamily="18" charset="0"/>
                <a:cs typeface="Times New Roman" pitchFamily="18" charset="0"/>
              </a:rPr>
              <a:t>En matière d'investissement, nous avons chiffré l’éventuelle modification du PLU, avant l’obligation de donner la compétence à l'intercommunalité dans 2 ans (</a:t>
            </a:r>
            <a:r>
              <a:rPr lang="fr-FR" sz="4800" dirty="0" err="1" smtClean="0">
                <a:latin typeface="Times New Roman" pitchFamily="18" charset="0"/>
                <a:cs typeface="Times New Roman" pitchFamily="18" charset="0"/>
              </a:rPr>
              <a:t>PLUi</a:t>
            </a:r>
            <a:r>
              <a:rPr lang="fr-FR" sz="4800" dirty="0" smtClean="0">
                <a:latin typeface="Times New Roman" pitchFamily="18" charset="0"/>
                <a:cs typeface="Times New Roman" pitchFamily="18" charset="0"/>
              </a:rPr>
              <a:t>) ; la création de réseaux souterrains électriques route de LAUNAC ; l'aménagement des dessertes scolaires et conséquemment, la mise aux normes des trottoirs ; les aménagements de l'aire de jeux (réseau pluvial, accès piétonnier et plate forme) ; le lancement du projet d'embellissement du village ; le ou les panneaux pour sécuriser la proximité de l’École, le lancement de la mise aux normes de la Mairie et de ses abords en matière d'accessibilité pour les handicapés, et l'évacuation d'urgence, et enfin, le remplacement des menuiseries vieillissantes de la Salle des Fêtes</a:t>
            </a:r>
            <a:r>
              <a:rPr lang="fr-FR" sz="4800" dirty="0" smtClean="0">
                <a:latin typeface="Times New Roman" pitchFamily="18" charset="0"/>
                <a:cs typeface="Times New Roman" pitchFamily="18" charset="0"/>
              </a:rPr>
              <a:t>.</a:t>
            </a:r>
          </a:p>
          <a:p>
            <a:pPr>
              <a:buNone/>
            </a:pPr>
            <a:endParaRPr lang="fr-FR" sz="4800" dirty="0" smtClean="0">
              <a:latin typeface="Times New Roman" pitchFamily="18" charset="0"/>
              <a:cs typeface="Times New Roman" pitchFamily="18" charset="0"/>
            </a:endParaRPr>
          </a:p>
          <a:p>
            <a:r>
              <a:rPr lang="fr-FR" sz="4800" dirty="0" smtClean="0">
                <a:latin typeface="Times New Roman" pitchFamily="18" charset="0"/>
                <a:cs typeface="Times New Roman" pitchFamily="18" charset="0"/>
              </a:rPr>
              <a:t>Voilà pour les bonnes nouvelles, mais en prévision, il y aura également, et on en parle moins, une foultitude de dispositifs non-fiscaux, mais néanmoins obligatoires, qui sont susceptibles de venir grever le porte-monnaie des administrés. Il en va ainsi, par exemple, des SPANC, services publics d’assainissement non-collectif. Il s’agit là de faire contrôler les dispositifs autonomes de traitement des eaux usées des particuliers à leurs frais, pour ensuite, le cas échéant, imposer une remise aux normes. À vos chéquiers </a:t>
            </a:r>
            <a:r>
              <a:rPr lang="fr-FR" sz="4800" dirty="0" smtClean="0">
                <a:latin typeface="Times New Roman" pitchFamily="18" charset="0"/>
                <a:cs typeface="Times New Roman" pitchFamily="18" charset="0"/>
              </a:rPr>
              <a:t>!</a:t>
            </a:r>
          </a:p>
          <a:p>
            <a:pPr>
              <a:buNone/>
            </a:pPr>
            <a:endParaRPr lang="fr-FR" sz="4800" dirty="0" smtClean="0">
              <a:latin typeface="Times New Roman" pitchFamily="18" charset="0"/>
              <a:cs typeface="Times New Roman" pitchFamily="18" charset="0"/>
            </a:endParaRPr>
          </a:p>
          <a:p>
            <a:r>
              <a:rPr lang="fr-FR" sz="4800" dirty="0" smtClean="0">
                <a:latin typeface="Times New Roman" pitchFamily="18" charset="0"/>
                <a:cs typeface="Times New Roman" pitchFamily="18" charset="0"/>
              </a:rPr>
              <a:t>En matière d’Assainissement, nous avons inscrit au budget 2015 une part non négligeable pour la poursuite du projet d'une station d'épuration. (50.000€).</a:t>
            </a:r>
          </a:p>
          <a:p>
            <a:pPr>
              <a:buNone/>
            </a:pPr>
            <a:r>
              <a:rPr lang="fr-FR" sz="4800" dirty="0" smtClean="0">
                <a:latin typeface="Times New Roman" pitchFamily="18" charset="0"/>
                <a:cs typeface="Times New Roman" pitchFamily="18" charset="0"/>
              </a:rPr>
              <a:t/>
            </a:r>
            <a:br>
              <a:rPr lang="fr-FR" sz="4800" dirty="0" smtClean="0">
                <a:latin typeface="Times New Roman" pitchFamily="18" charset="0"/>
                <a:cs typeface="Times New Roman" pitchFamily="18" charset="0"/>
              </a:rPr>
            </a:br>
            <a:endParaRPr lang="fr-FR" sz="4800" dirty="0" smtClean="0">
              <a:latin typeface="Times New Roman" pitchFamily="18" charset="0"/>
              <a:cs typeface="Times New Roman" pitchFamily="18" charset="0"/>
            </a:endParaRPr>
          </a:p>
          <a:p>
            <a:endParaRPr lang="fr-FR" dirty="0"/>
          </a:p>
        </p:txBody>
      </p:sp>
    </p:spTree>
    <p:extLst>
      <p:ext uri="{BB962C8B-B14F-4D97-AF65-F5344CB8AC3E}">
        <p14:creationId xmlns="" xmlns:p14="http://schemas.microsoft.com/office/powerpoint/2010/main" val="128888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6"/>
          <p:cNvSpPr txBox="1">
            <a:spLocks/>
          </p:cNvSpPr>
          <p:nvPr/>
        </p:nvSpPr>
        <p:spPr>
          <a:xfrm>
            <a:off x="3733800" y="152400"/>
            <a:ext cx="2819400" cy="3810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rPr>
              <a:t>    La vie de la commune</a:t>
            </a:r>
            <a:endParaRPr kumimoji="0" lang="fr-FR" sz="2100" b="0"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
        <p:nvSpPr>
          <p:cNvPr id="7" name="Espace réservé du contenu 6"/>
          <p:cNvSpPr>
            <a:spLocks noGrp="1"/>
          </p:cNvSpPr>
          <p:nvPr>
            <p:ph idx="1"/>
          </p:nvPr>
        </p:nvSpPr>
        <p:spPr>
          <a:xfrm>
            <a:off x="304800" y="914400"/>
            <a:ext cx="6172200" cy="7848600"/>
          </a:xfrm>
        </p:spPr>
        <p:txBody>
          <a:bodyPr>
            <a:normAutofit/>
          </a:bodyPr>
          <a:lstStyle/>
          <a:p>
            <a:r>
              <a:rPr lang="fr-FR" sz="1200" dirty="0" smtClean="0">
                <a:latin typeface="Times New Roman" pitchFamily="18" charset="0"/>
                <a:cs typeface="Times New Roman" pitchFamily="18" charset="0"/>
              </a:rPr>
              <a:t>Quant au </a:t>
            </a:r>
            <a:r>
              <a:rPr lang="fr-FR" sz="1200" b="1" dirty="0" smtClean="0">
                <a:latin typeface="Times New Roman" pitchFamily="18" charset="0"/>
                <a:cs typeface="Times New Roman" pitchFamily="18" charset="0"/>
              </a:rPr>
              <a:t>second point de l'ordre du jour</a:t>
            </a:r>
            <a:r>
              <a:rPr lang="fr-FR" sz="1200" dirty="0" smtClean="0">
                <a:latin typeface="Times New Roman" pitchFamily="18" charset="0"/>
                <a:cs typeface="Times New Roman" pitchFamily="18" charset="0"/>
              </a:rPr>
              <a:t>, c'est l'arrivée prochaine d'</a:t>
            </a:r>
            <a:r>
              <a:rPr lang="fr-FR" sz="1200" b="1" dirty="0" smtClean="0">
                <a:latin typeface="Times New Roman" pitchFamily="18" charset="0"/>
                <a:cs typeface="Times New Roman" pitchFamily="18" charset="0"/>
              </a:rPr>
              <a:t>Arthur,</a:t>
            </a:r>
            <a:r>
              <a:rPr lang="fr-FR" sz="1200" dirty="0" smtClean="0">
                <a:latin typeface="Times New Roman" pitchFamily="18" charset="0"/>
                <a:cs typeface="Times New Roman" pitchFamily="18" charset="0"/>
              </a:rPr>
              <a:t> petit bonhomme d'1,60m en résine polyester, qui a fait sensation parmi les Conseillers. Certain ont déploré son port de casquette non protocolaire, mais il faut savoir vivre avec son temps.</a:t>
            </a:r>
          </a:p>
          <a:p>
            <a:pPr>
              <a:buNone/>
            </a:pPr>
            <a:r>
              <a:rPr lang="fr-FR" sz="1200" dirty="0" smtClean="0">
                <a:latin typeface="Times New Roman" pitchFamily="18" charset="0"/>
                <a:cs typeface="Times New Roman" pitchFamily="18" charset="0"/>
              </a:rPr>
              <a:t> </a:t>
            </a: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endParaRPr lang="fr-FR" sz="1200" b="1" dirty="0" smtClean="0">
              <a:latin typeface="Times New Roman" pitchFamily="18" charset="0"/>
              <a:cs typeface="Times New Roman" pitchFamily="18" charset="0"/>
            </a:endParaRPr>
          </a:p>
          <a:p>
            <a:r>
              <a:rPr lang="fr-FR" sz="1200" b="1" dirty="0" smtClean="0">
                <a:latin typeface="Times New Roman" pitchFamily="18" charset="0"/>
                <a:cs typeface="Times New Roman" pitchFamily="18" charset="0"/>
              </a:rPr>
              <a:t>Arthur </a:t>
            </a:r>
            <a:r>
              <a:rPr lang="fr-FR" sz="1200" dirty="0" smtClean="0">
                <a:latin typeface="Times New Roman" pitchFamily="18" charset="0"/>
                <a:cs typeface="Times New Roman" pitchFamily="18" charset="0"/>
              </a:rPr>
              <a:t>est équipé d'un texte et de bandes auto-réfléchissantes. Il sera placé en amont de l'abribus près du passage piétonnier et protégera nos écoliers et sécurisera l'école. Cette signalisation attractive, ludique et conviviale pour indiquer la présence d'enfants, aura un impact visuel fort, et sera différente des autres radars pédagogique à l'efficacité toute relative et aux coûts exorbitants.</a:t>
            </a:r>
          </a:p>
          <a:p>
            <a:r>
              <a:rPr lang="fr-FR" sz="1200" b="1" dirty="0" smtClean="0">
                <a:latin typeface="Times New Roman" pitchFamily="18" charset="0"/>
                <a:cs typeface="Times New Roman" pitchFamily="18" charset="0"/>
              </a:rPr>
              <a:t>Arthur </a:t>
            </a:r>
            <a:r>
              <a:rPr lang="fr-FR" sz="1200" dirty="0" smtClean="0">
                <a:latin typeface="Times New Roman" pitchFamily="18" charset="0"/>
                <a:cs typeface="Times New Roman" pitchFamily="18" charset="0"/>
              </a:rPr>
              <a:t>a une sœur </a:t>
            </a:r>
            <a:r>
              <a:rPr lang="fr-FR" sz="1200" b="1" dirty="0" smtClean="0">
                <a:latin typeface="Times New Roman" pitchFamily="18" charset="0"/>
                <a:cs typeface="Times New Roman" pitchFamily="18" charset="0"/>
              </a:rPr>
              <a:t>Zoé </a:t>
            </a:r>
            <a:r>
              <a:rPr lang="fr-FR" sz="1200" dirty="0" smtClean="0">
                <a:latin typeface="Times New Roman" pitchFamily="18" charset="0"/>
                <a:cs typeface="Times New Roman" pitchFamily="18" charset="0"/>
              </a:rPr>
              <a:t>qui rejoindra probablement PELLEPORT, (là aussi, certain l'on déjà réclamée) dès qu'un endroit digne de ce nom lui sera trouvée.</a:t>
            </a:r>
          </a:p>
          <a:p>
            <a:pPr>
              <a:buNone/>
            </a:pPr>
            <a:endParaRPr lang="fr-FR" sz="1200" dirty="0" smtClean="0">
              <a:latin typeface="Times New Roman" pitchFamily="18" charset="0"/>
              <a:cs typeface="Times New Roman" pitchFamily="18" charset="0"/>
            </a:endParaRPr>
          </a:p>
          <a:p>
            <a:pPr>
              <a:buNone/>
            </a:pPr>
            <a:endParaRPr lang="fr-FR" sz="1200" dirty="0" smtClean="0">
              <a:latin typeface="Times New Roman" pitchFamily="18" charset="0"/>
              <a:cs typeface="Times New Roman" pitchFamily="18" charset="0"/>
            </a:endParaRPr>
          </a:p>
          <a:p>
            <a:pPr algn="r">
              <a:buNone/>
            </a:pPr>
            <a:r>
              <a:rPr lang="fr-FR" sz="1200" dirty="0" smtClean="0">
                <a:latin typeface="Times New Roman" pitchFamily="18" charset="0"/>
                <a:cs typeface="Times New Roman" pitchFamily="18" charset="0"/>
              </a:rPr>
              <a:t>Philippe LASUYE</a:t>
            </a:r>
            <a:endParaRPr lang="fr-FR" sz="1200" dirty="0"/>
          </a:p>
        </p:txBody>
      </p:sp>
      <p:pic>
        <p:nvPicPr>
          <p:cNvPr id="5122" name="Picture 2" descr="C:\Users\cedric\Pictures\photo pelleport\IMG_0927.JPG"/>
          <p:cNvPicPr>
            <a:picLocks noChangeAspect="1" noChangeArrowheads="1"/>
          </p:cNvPicPr>
          <p:nvPr/>
        </p:nvPicPr>
        <p:blipFill>
          <a:blip r:embed="rId3" cstate="print"/>
          <a:srcRect/>
          <a:stretch>
            <a:fillRect/>
          </a:stretch>
        </p:blipFill>
        <p:spPr bwMode="auto">
          <a:xfrm>
            <a:off x="2057400" y="2362200"/>
            <a:ext cx="2699878" cy="3600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s1"/>
          <p:cNvPicPr/>
          <p:nvPr/>
        </p:nvPicPr>
        <p:blipFill>
          <a:blip r:embed="rId2" cstate="print">
            <a:alphaModFix/>
            <a:lum/>
          </a:blip>
          <a:srcRect/>
          <a:stretch>
            <a:fillRect/>
          </a:stretch>
        </p:blipFill>
        <p:spPr>
          <a:xfrm>
            <a:off x="3429000" y="4343400"/>
            <a:ext cx="2743200" cy="2590800"/>
          </a:xfrm>
          <a:prstGeom prst="rect">
            <a:avLst/>
          </a:prstGeom>
        </p:spPr>
      </p:pic>
      <p:sp>
        <p:nvSpPr>
          <p:cNvPr id="11" name="Titre 6"/>
          <p:cNvSpPr txBox="1">
            <a:spLocks/>
          </p:cNvSpPr>
          <p:nvPr/>
        </p:nvSpPr>
        <p:spPr>
          <a:xfrm>
            <a:off x="3962400" y="0"/>
            <a:ext cx="2895600" cy="457200"/>
          </a:xfrm>
          <a:prstGeom prst="rect">
            <a:avLst/>
          </a:prstGeom>
        </p:spPr>
        <p:txBody>
          <a:bodyPr vert="horz" lIns="0" rIns="0" bIns="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sz="2100" b="0" i="0" u="none" strike="noStrike" kern="1200" cap="none" spc="0" normalizeH="0" baseline="0" noProof="0" dirty="0" smtClean="0">
              <a:ln>
                <a:noFill/>
              </a:ln>
              <a:solidFill>
                <a:schemeClr val="tx2"/>
              </a:solidFill>
              <a:effectLst/>
              <a:uLnTx/>
              <a:uFillTx/>
              <a:latin typeface="Times" pitchFamily="18" charset="0"/>
              <a:ea typeface="+mj-ea"/>
              <a:cs typeface="Times"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fr-FR" sz="2100" dirty="0" smtClean="0">
              <a:solidFill>
                <a:schemeClr val="tx2"/>
              </a:solidFill>
              <a:latin typeface="Times" pitchFamily="18" charset="0"/>
              <a:ea typeface="+mj-ea"/>
              <a:cs typeface="Times"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100" b="0"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Actualité</a:t>
            </a:r>
            <a:endParaRPr kumimoji="0" lang="fr-FR" sz="2100" b="1" i="0" u="none" strike="noStrike" kern="120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2" name="ZoneTexte 11"/>
          <p:cNvSpPr txBox="1"/>
          <p:nvPr/>
        </p:nvSpPr>
        <p:spPr>
          <a:xfrm>
            <a:off x="685800" y="1066800"/>
            <a:ext cx="5562600" cy="7663636"/>
          </a:xfrm>
          <a:prstGeom prst="rect">
            <a:avLst/>
          </a:prstGeom>
          <a:noFill/>
        </p:spPr>
        <p:txBody>
          <a:bodyPr wrap="square" rtlCol="0">
            <a:spAutoFit/>
          </a:bodyPr>
          <a:lstStyle/>
          <a:p>
            <a:r>
              <a:rPr lang="fr-FR" sz="1200" b="1" u="sng" dirty="0" smtClean="0">
                <a:latin typeface="Times New Roman" pitchFamily="18" charset="0"/>
                <a:cs typeface="Times New Roman" pitchFamily="18" charset="0"/>
              </a:rPr>
              <a:t>UNE NOUVELLE REGION POUR PELLEPORT</a:t>
            </a:r>
            <a:endParaRPr lang="fr-FR" sz="1200" u="sng" dirty="0" smtClean="0">
              <a:latin typeface="Times New Roman" pitchFamily="18" charset="0"/>
              <a:cs typeface="Times New Roman" pitchFamily="18" charset="0"/>
            </a:endParaRPr>
          </a:p>
          <a:p>
            <a:r>
              <a:rPr lang="fr-FR" sz="1200" b="1" dirty="0" smtClean="0">
                <a:latin typeface="Times New Roman" pitchFamily="18" charset="0"/>
                <a:cs typeface="Times New Roman" pitchFamily="18" charset="0"/>
              </a:rPr>
              <a:t>  </a:t>
            </a:r>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La loi du 16 janvier 2015 a modifié le paysage territorial français. En effet, à compter du 1er janvier 2016 le nombre de régions métropolitaines passera de 22 à 12.</a:t>
            </a:r>
          </a:p>
          <a:p>
            <a:r>
              <a:rPr lang="fr-FR" sz="1200" dirty="0" smtClean="0">
                <a:latin typeface="Times New Roman" pitchFamily="18" charset="0"/>
                <a:cs typeface="Times New Roman" pitchFamily="18" charset="0"/>
              </a:rPr>
              <a:t>Les nouvelles régions sont constituées par regroupement de plusieurs régions. Leurs noms provisoires sont fixés par juxtaposition, dans l'ordre alphabétique des noms des régions regroupées.</a:t>
            </a:r>
          </a:p>
          <a:p>
            <a:r>
              <a:rPr lang="fr-FR" sz="1200" dirty="0" smtClean="0">
                <a:latin typeface="Times New Roman" pitchFamily="18" charset="0"/>
                <a:cs typeface="Times New Roman" pitchFamily="18" charset="0"/>
              </a:rPr>
              <a:t>Celle dont PELLEPORT dépendait deviendra </a:t>
            </a:r>
            <a:r>
              <a:rPr lang="fr-FR" sz="1200" b="1" dirty="0" smtClean="0">
                <a:latin typeface="Times New Roman" pitchFamily="18" charset="0"/>
                <a:cs typeface="Times New Roman" pitchFamily="18" charset="0"/>
              </a:rPr>
              <a:t>Languedoc-Roussillon et Midi-Pyrénées</a:t>
            </a:r>
            <a:r>
              <a:rPr lang="fr-FR" sz="1200" dirty="0" smtClean="0">
                <a:latin typeface="Times New Roman" pitchFamily="18" charset="0"/>
                <a:cs typeface="Times New Roman" pitchFamily="18" charset="0"/>
              </a:rPr>
              <a:t>, en 8ème position entre :</a:t>
            </a:r>
          </a:p>
          <a:p>
            <a:r>
              <a:rPr lang="fr-FR" sz="1200" dirty="0" smtClean="0">
                <a:latin typeface="Times New Roman" pitchFamily="18" charset="0"/>
                <a:cs typeface="Times New Roman" pitchFamily="18" charset="0"/>
              </a:rPr>
              <a:t> </a:t>
            </a:r>
          </a:p>
          <a:p>
            <a:pPr lvl="0"/>
            <a:r>
              <a:rPr lang="fr-FR" sz="1200" dirty="0" smtClean="0">
                <a:latin typeface="Times New Roman" pitchFamily="18" charset="0"/>
                <a:cs typeface="Times New Roman" pitchFamily="18" charset="0"/>
              </a:rPr>
              <a:t>Alsace, </a:t>
            </a:r>
            <a:r>
              <a:rPr lang="fr-FR" sz="1200" dirty="0" err="1" smtClean="0">
                <a:latin typeface="Times New Roman" pitchFamily="18" charset="0"/>
                <a:cs typeface="Times New Roman" pitchFamily="18" charset="0"/>
              </a:rPr>
              <a:t>Champagne-Ardennes</a:t>
            </a:r>
            <a:r>
              <a:rPr lang="fr-FR" sz="1200" dirty="0" smtClean="0">
                <a:latin typeface="Times New Roman" pitchFamily="18" charset="0"/>
                <a:cs typeface="Times New Roman" pitchFamily="18" charset="0"/>
              </a:rPr>
              <a:t> et Lorraine ;</a:t>
            </a:r>
          </a:p>
          <a:p>
            <a:pPr lvl="0"/>
            <a:r>
              <a:rPr lang="fr-FR" sz="1200" dirty="0" smtClean="0">
                <a:latin typeface="Times New Roman" pitchFamily="18" charset="0"/>
                <a:cs typeface="Times New Roman" pitchFamily="18" charset="0"/>
              </a:rPr>
              <a:t>Aquitaine, Limousin et Poitou-Charentes ;</a:t>
            </a:r>
          </a:p>
          <a:p>
            <a:pPr lvl="0"/>
            <a:r>
              <a:rPr lang="fr-FR" sz="1200" dirty="0" smtClean="0">
                <a:latin typeface="Times New Roman" pitchFamily="18" charset="0"/>
                <a:cs typeface="Times New Roman" pitchFamily="18" charset="0"/>
              </a:rPr>
              <a:t>Auvergne et Rhône-Alpes ;</a:t>
            </a:r>
          </a:p>
          <a:p>
            <a:pPr lvl="0"/>
            <a:r>
              <a:rPr lang="fr-FR" sz="1200" dirty="0" smtClean="0">
                <a:latin typeface="Times New Roman" pitchFamily="18" charset="0"/>
                <a:cs typeface="Times New Roman" pitchFamily="18" charset="0"/>
              </a:rPr>
              <a:t>Bourgogne et </a:t>
            </a:r>
            <a:r>
              <a:rPr lang="fr-FR" sz="1200" dirty="0" err="1" smtClean="0">
                <a:latin typeface="Times New Roman" pitchFamily="18" charset="0"/>
                <a:cs typeface="Times New Roman" pitchFamily="18" charset="0"/>
              </a:rPr>
              <a:t>Franche-comté</a:t>
            </a:r>
            <a:r>
              <a:rPr lang="fr-FR" sz="1200" dirty="0" smtClean="0">
                <a:latin typeface="Times New Roman" pitchFamily="18" charset="0"/>
                <a:cs typeface="Times New Roman" pitchFamily="18" charset="0"/>
              </a:rPr>
              <a:t> ;</a:t>
            </a:r>
          </a:p>
          <a:p>
            <a:pPr lvl="0"/>
            <a:r>
              <a:rPr lang="fr-FR" sz="1200" dirty="0" smtClean="0">
                <a:latin typeface="Times New Roman" pitchFamily="18" charset="0"/>
                <a:cs typeface="Times New Roman" pitchFamily="18" charset="0"/>
              </a:rPr>
              <a:t>Bretagne ;</a:t>
            </a:r>
          </a:p>
          <a:p>
            <a:pPr lvl="0"/>
            <a:r>
              <a:rPr lang="fr-FR" sz="1200" dirty="0" smtClean="0">
                <a:latin typeface="Times New Roman" pitchFamily="18" charset="0"/>
                <a:cs typeface="Times New Roman" pitchFamily="18" charset="0"/>
              </a:rPr>
              <a:t>Centre ;</a:t>
            </a:r>
          </a:p>
          <a:p>
            <a:pPr lvl="0"/>
            <a:r>
              <a:rPr lang="fr-FR" sz="1200" dirty="0" smtClean="0">
                <a:latin typeface="Times New Roman" pitchFamily="18" charset="0"/>
                <a:cs typeface="Times New Roman" pitchFamily="18" charset="0"/>
              </a:rPr>
              <a:t>Île de France ;</a:t>
            </a:r>
          </a:p>
          <a:p>
            <a:pPr lvl="0"/>
            <a:r>
              <a:rPr lang="fr-FR" sz="1200" b="1" dirty="0" smtClean="0">
                <a:latin typeface="Times New Roman" pitchFamily="18" charset="0"/>
                <a:cs typeface="Times New Roman" pitchFamily="18" charset="0"/>
              </a:rPr>
              <a:t>Languedoc-Roussillon et Midi-Pyrénées</a:t>
            </a:r>
            <a:endParaRPr lang="fr-FR" sz="1200" dirty="0" smtClean="0">
              <a:latin typeface="Times New Roman" pitchFamily="18" charset="0"/>
              <a:cs typeface="Times New Roman" pitchFamily="18" charset="0"/>
            </a:endParaRPr>
          </a:p>
          <a:p>
            <a:pPr lvl="0"/>
            <a:r>
              <a:rPr lang="fr-FR" sz="1200" dirty="0" smtClean="0">
                <a:latin typeface="Times New Roman" pitchFamily="18" charset="0"/>
                <a:cs typeface="Times New Roman" pitchFamily="18" charset="0"/>
              </a:rPr>
              <a:t>Nord-Pas-de-Calais et Picardie ;</a:t>
            </a:r>
          </a:p>
          <a:p>
            <a:pPr lvl="0"/>
            <a:r>
              <a:rPr lang="fr-FR" sz="1200" dirty="0" smtClean="0">
                <a:latin typeface="Times New Roman" pitchFamily="18" charset="0"/>
                <a:cs typeface="Times New Roman" pitchFamily="18" charset="0"/>
              </a:rPr>
              <a:t>Basse-Normandie et Haute-Normandie ;</a:t>
            </a:r>
          </a:p>
          <a:p>
            <a:pPr lvl="0"/>
            <a:r>
              <a:rPr lang="fr-FR" sz="1200" dirty="0" smtClean="0">
                <a:latin typeface="Times New Roman" pitchFamily="18" charset="0"/>
                <a:cs typeface="Times New Roman" pitchFamily="18" charset="0"/>
              </a:rPr>
              <a:t>Pays de la Loire ;</a:t>
            </a:r>
          </a:p>
          <a:p>
            <a:pPr lvl="0"/>
            <a:r>
              <a:rPr lang="fr-FR" sz="1200" dirty="0" smtClean="0">
                <a:latin typeface="Times New Roman" pitchFamily="18" charset="0"/>
                <a:cs typeface="Times New Roman" pitchFamily="18" charset="0"/>
              </a:rPr>
              <a:t>Provence-Alpes-Côte d'Azur.</a:t>
            </a:r>
          </a:p>
          <a:p>
            <a:r>
              <a:rPr lang="fr-FR" sz="1200" dirty="0" smtClean="0">
                <a:latin typeface="Times New Roman" pitchFamily="18" charset="0"/>
                <a:cs typeface="Times New Roman" pitchFamily="18" charset="0"/>
              </a:rPr>
              <a:t> </a:t>
            </a:r>
          </a:p>
          <a:p>
            <a:r>
              <a:rPr lang="fr-FR" sz="1200" dirty="0" smtClean="0">
                <a:latin typeface="Times New Roman" pitchFamily="18" charset="0"/>
                <a:cs typeface="Times New Roman" pitchFamily="18" charset="0"/>
              </a:rPr>
              <a:t> </a:t>
            </a: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
            </a:r>
            <a:br>
              <a:rPr lang="fr-FR" sz="1200" dirty="0" smtClean="0">
                <a:latin typeface="Times New Roman" pitchFamily="18" charset="0"/>
                <a:cs typeface="Times New Roman" pitchFamily="18" charset="0"/>
              </a:rPr>
            </a:br>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 </a:t>
            </a: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De plus, avant le 31 décembre de cette année, le chef lieu </a:t>
            </a:r>
            <a:r>
              <a:rPr lang="fr-FR" sz="1200" u="sng" dirty="0" smtClean="0">
                <a:latin typeface="Times New Roman" pitchFamily="18" charset="0"/>
                <a:cs typeface="Times New Roman" pitchFamily="18" charset="0"/>
              </a:rPr>
              <a:t>provisoire</a:t>
            </a:r>
            <a:r>
              <a:rPr lang="fr-FR" sz="1200" dirty="0" smtClean="0">
                <a:latin typeface="Times New Roman" pitchFamily="18" charset="0"/>
                <a:cs typeface="Times New Roman" pitchFamily="18" charset="0"/>
              </a:rPr>
              <a:t> de chaque région sera fixé par décret. Afin qu'au 1er janvier 2016 la nouvelle carte des régions puisse entrer en vigueur. Le nom et le chef lieu définitif seront définitivement connu le 1er octobre 2016.</a:t>
            </a:r>
          </a:p>
          <a:p>
            <a:r>
              <a:rPr lang="fr-FR" dirty="0" smtClean="0"/>
              <a:t> </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edric\Pictures\photo pelleport\IMG_0923.JPG"/>
          <p:cNvPicPr>
            <a:picLocks noChangeAspect="1" noChangeArrowheads="1"/>
          </p:cNvPicPr>
          <p:nvPr/>
        </p:nvPicPr>
        <p:blipFill>
          <a:blip r:embed="rId2" cstate="print">
            <a:lum bright="58000"/>
          </a:blip>
          <a:srcRect/>
          <a:stretch>
            <a:fillRect/>
          </a:stretch>
        </p:blipFill>
        <p:spPr bwMode="auto">
          <a:xfrm>
            <a:off x="1295400" y="533400"/>
            <a:ext cx="4419600" cy="5389828"/>
          </a:xfrm>
          <a:prstGeom prst="rect">
            <a:avLst/>
          </a:prstGeom>
          <a:noFill/>
        </p:spPr>
      </p:pic>
      <p:sp>
        <p:nvSpPr>
          <p:cNvPr id="4" name="Titre 6"/>
          <p:cNvSpPr txBox="1">
            <a:spLocks/>
          </p:cNvSpPr>
          <p:nvPr/>
        </p:nvSpPr>
        <p:spPr>
          <a:xfrm>
            <a:off x="4114800" y="304800"/>
            <a:ext cx="2286000" cy="381000"/>
          </a:xfrm>
          <a:prstGeom prst="rect">
            <a:avLst/>
          </a:prstGeom>
        </p:spPr>
        <p:txBody>
          <a:bodyPr vert="horz" lIns="0" rIns="0" bIns="0"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2100" dirty="0" smtClean="0">
                <a:solidFill>
                  <a:schemeClr val="tx2"/>
                </a:solidFill>
                <a:latin typeface="Times" pitchFamily="18" charset="0"/>
                <a:ea typeface="+mj-ea"/>
                <a:cs typeface="Times" pitchFamily="18" charset="0"/>
              </a:rPr>
              <a:t>           Pour info…</a:t>
            </a:r>
            <a:endParaRPr kumimoji="0" lang="fr-FR" sz="2100" b="0" i="0" u="none" strike="noStrike" kern="1200" cap="none" spc="0" normalizeH="0" baseline="0" noProof="0" dirty="0">
              <a:ln>
                <a:noFill/>
              </a:ln>
              <a:solidFill>
                <a:schemeClr val="tx2"/>
              </a:solidFill>
              <a:effectLst/>
              <a:uLnTx/>
              <a:uFillTx/>
              <a:latin typeface="Times" pitchFamily="18" charset="0"/>
              <a:ea typeface="+mj-ea"/>
              <a:cs typeface="Times" pitchFamily="18" charset="0"/>
            </a:endParaRPr>
          </a:p>
        </p:txBody>
      </p:sp>
      <p:sp>
        <p:nvSpPr>
          <p:cNvPr id="7" name="ZoneTexte 6"/>
          <p:cNvSpPr txBox="1"/>
          <p:nvPr/>
        </p:nvSpPr>
        <p:spPr>
          <a:xfrm>
            <a:off x="609600" y="990600"/>
            <a:ext cx="5715000" cy="8186857"/>
          </a:xfrm>
          <a:prstGeom prst="rect">
            <a:avLst/>
          </a:prstGeom>
          <a:noFill/>
        </p:spPr>
        <p:txBody>
          <a:bodyPr wrap="square" rtlCol="0">
            <a:spAutoFit/>
          </a:bodyPr>
          <a:lstStyle/>
          <a:p>
            <a:r>
              <a:rPr lang="fr-FR" sz="1400" b="1" u="sng" dirty="0" smtClean="0">
                <a:latin typeface="Times New Roman" pitchFamily="18" charset="0"/>
                <a:cs typeface="Times New Roman" pitchFamily="18" charset="0"/>
              </a:rPr>
              <a:t>Le vandalisme : Stop, ça suffit !</a:t>
            </a:r>
          </a:p>
          <a:p>
            <a:r>
              <a:rPr lang="fr-FR" sz="1200" dirty="0" smtClean="0">
                <a:latin typeface="Times New Roman" pitchFamily="18" charset="0"/>
                <a:cs typeface="Times New Roman" pitchFamily="18" charset="0"/>
              </a:rPr>
              <a:t> </a:t>
            </a:r>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pPr algn="just"/>
            <a:r>
              <a:rPr lang="fr-FR" sz="1400" b="1" dirty="0" smtClean="0">
                <a:latin typeface="Times New Roman" pitchFamily="18" charset="0"/>
                <a:cs typeface="Times New Roman" pitchFamily="18" charset="0"/>
              </a:rPr>
              <a:t>Nous avons la chance de vivre dans un petit village paisible dans lequel des aménagements sont mis à la disposition de chacun afin de rendre les moments de détente plus agréable.</a:t>
            </a:r>
          </a:p>
          <a:p>
            <a:pPr algn="just"/>
            <a:r>
              <a:rPr lang="fr-FR" sz="1400" b="1" dirty="0" smtClean="0">
                <a:latin typeface="Times New Roman" pitchFamily="18" charset="0"/>
                <a:cs typeface="Times New Roman" pitchFamily="18" charset="0"/>
              </a:rPr>
              <a:t>Et pourtant il y a quelques temps des personnes mal attentionnées et non identifiées ont eu la mauvaise idée de s'attaquer à la salle des fêtes du village.</a:t>
            </a:r>
          </a:p>
          <a:p>
            <a:pPr algn="just"/>
            <a:r>
              <a:rPr lang="fr-FR" sz="1400" b="1" dirty="0" smtClean="0">
                <a:latin typeface="Times New Roman" pitchFamily="18" charset="0"/>
                <a:cs typeface="Times New Roman" pitchFamily="18" charset="0"/>
              </a:rPr>
              <a:t>Il en va de même pour le </a:t>
            </a:r>
            <a:r>
              <a:rPr lang="fr-FR" sz="1400" b="1" dirty="0" err="1" smtClean="0">
                <a:latin typeface="Times New Roman" pitchFamily="18" charset="0"/>
                <a:cs typeface="Times New Roman" pitchFamily="18" charset="0"/>
              </a:rPr>
              <a:t>citypark</a:t>
            </a:r>
            <a:r>
              <a:rPr lang="fr-FR" sz="1400" b="1" dirty="0" smtClean="0">
                <a:latin typeface="Times New Roman" pitchFamily="18" charset="0"/>
                <a:cs typeface="Times New Roman" pitchFamily="18" charset="0"/>
              </a:rPr>
              <a:t> et pour le bonhomme « Arthur », </a:t>
            </a:r>
            <a:r>
              <a:rPr lang="fr-FR" sz="1400" b="1" dirty="0" smtClean="0">
                <a:latin typeface="Times New Roman" pitchFamily="18" charset="0"/>
                <a:cs typeface="Times New Roman" pitchFamily="18" charset="0"/>
              </a:rPr>
              <a:t>il est juste inadmissible de voir des dégradations dans la maisonnette des petits (inscriptions, jets de boue</a:t>
            </a:r>
            <a:r>
              <a:rPr lang="fr-FR" sz="1400" b="1" dirty="0" smtClean="0">
                <a:latin typeface="Times New Roman" pitchFamily="18" charset="0"/>
                <a:cs typeface="Times New Roman" pitchFamily="18" charset="0"/>
              </a:rPr>
              <a:t>…) </a:t>
            </a:r>
            <a:endParaRPr lang="fr-FR" sz="1400" b="1" dirty="0" smtClean="0">
              <a:latin typeface="Times New Roman" pitchFamily="18" charset="0"/>
              <a:cs typeface="Times New Roman" pitchFamily="18" charset="0"/>
            </a:endParaRPr>
          </a:p>
          <a:p>
            <a:pPr algn="just"/>
            <a:r>
              <a:rPr lang="fr-FR" sz="1400" b="1" dirty="0" smtClean="0">
                <a:latin typeface="Times New Roman" pitchFamily="18" charset="0"/>
                <a:cs typeface="Times New Roman" pitchFamily="18" charset="0"/>
              </a:rPr>
              <a:t>Ces incivilités, qui dérangent et inquiètent, sont souvent à l'origine de personnes désœuvrées qui vont commettre par défi des actes dont ils n'ont pas conscience avec parfois des conséquences sur le plan financier.</a:t>
            </a:r>
          </a:p>
          <a:p>
            <a:pPr algn="just"/>
            <a:r>
              <a:rPr lang="fr-FR" sz="1400" b="1" dirty="0" smtClean="0">
                <a:latin typeface="Times New Roman" pitchFamily="18" charset="0"/>
                <a:cs typeface="Times New Roman" pitchFamily="18" charset="0"/>
              </a:rPr>
              <a:t>Une plainte a été déposée et une enquête de gendarmerie est en cours.</a:t>
            </a:r>
          </a:p>
          <a:p>
            <a:pPr algn="just"/>
            <a:r>
              <a:rPr lang="fr-FR" sz="1400" b="1" dirty="0" smtClean="0">
                <a:latin typeface="Times New Roman" pitchFamily="18" charset="0"/>
                <a:cs typeface="Times New Roman" pitchFamily="18" charset="0"/>
              </a:rPr>
              <a:t> Détériorer ou dégrader un bien public est un délit et peut être sévèrement puni par la loi.</a:t>
            </a:r>
          </a:p>
          <a:p>
            <a:pPr algn="just"/>
            <a:r>
              <a:rPr lang="fr-FR" sz="1400" b="1" dirty="0" smtClean="0">
                <a:latin typeface="Times New Roman" pitchFamily="18" charset="0"/>
                <a:cs typeface="Times New Roman" pitchFamily="18" charset="0"/>
              </a:rPr>
              <a:t>Alors avant de commettre l'irréparable, réfléchissons et adoptons un comportement citoyen</a:t>
            </a:r>
          </a:p>
          <a:p>
            <a:pPr algn="just"/>
            <a:r>
              <a:rPr lang="fr-FR" sz="1400" b="1" dirty="0" smtClean="0">
                <a:latin typeface="Times New Roman" pitchFamily="18" charset="0"/>
                <a:cs typeface="Times New Roman" pitchFamily="18" charset="0"/>
              </a:rPr>
              <a:t>Nous vous demandons donc de veiller au respect des biens publics.</a:t>
            </a:r>
          </a:p>
          <a:p>
            <a:r>
              <a:rPr lang="fr-FR" sz="1400" dirty="0" smtClean="0">
                <a:latin typeface="Times New Roman" pitchFamily="18" charset="0"/>
                <a:cs typeface="Times New Roman" pitchFamily="18" charset="0"/>
              </a:rPr>
              <a:t> </a:t>
            </a:r>
            <a:endParaRPr lang="fr-FR" sz="14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 </a:t>
            </a:r>
            <a:endParaRPr lang="fr-FR" sz="1200" dirty="0" smtClean="0">
              <a:latin typeface="Times New Roman" pitchFamily="18" charset="0"/>
              <a:cs typeface="Times New Roman" pitchFamily="18" charset="0"/>
            </a:endParaRPr>
          </a:p>
          <a:p>
            <a:r>
              <a:rPr lang="fr-FR" sz="1200" b="1" dirty="0" smtClean="0">
                <a:latin typeface="Times New Roman" pitchFamily="18" charset="0"/>
                <a:cs typeface="Times New Roman" pitchFamily="18" charset="0"/>
              </a:rPr>
              <a:t>PETIT </a:t>
            </a:r>
            <a:r>
              <a:rPr lang="fr-FR" sz="1200" b="1" dirty="0" smtClean="0">
                <a:latin typeface="Times New Roman" pitchFamily="18" charset="0"/>
                <a:cs typeface="Times New Roman" pitchFamily="18" charset="0"/>
              </a:rPr>
              <a:t>RAPPEL :</a:t>
            </a:r>
            <a:endParaRPr lang="fr-FR" sz="1200" dirty="0" smtClean="0">
              <a:latin typeface="Times New Roman" pitchFamily="18" charset="0"/>
              <a:cs typeface="Times New Roman" pitchFamily="18" charset="0"/>
            </a:endParaRPr>
          </a:p>
          <a:p>
            <a:r>
              <a:rPr lang="fr-FR" sz="1200" dirty="0" smtClean="0">
                <a:latin typeface="Times New Roman" pitchFamily="18" charset="0"/>
                <a:cs typeface="Times New Roman" pitchFamily="18" charset="0"/>
              </a:rPr>
              <a:t> </a:t>
            </a:r>
          </a:p>
          <a:p>
            <a:r>
              <a:rPr lang="fr-FR" sz="1200" dirty="0" smtClean="0">
                <a:latin typeface="Times New Roman" pitchFamily="18" charset="0"/>
                <a:cs typeface="Times New Roman" pitchFamily="18" charset="0"/>
              </a:rPr>
              <a:t>Article 322-1</a:t>
            </a:r>
          </a:p>
          <a:p>
            <a:pPr lvl="0"/>
            <a:r>
              <a:rPr lang="fr-FR" sz="1200" dirty="0" smtClean="0">
                <a:latin typeface="Times New Roman" pitchFamily="18" charset="0"/>
                <a:cs typeface="Times New Roman" pitchFamily="18" charset="0"/>
              </a:rPr>
              <a:t>Modifié par </a:t>
            </a:r>
            <a:r>
              <a:rPr lang="fr-FR" sz="1200" u="sng" dirty="0" smtClean="0">
                <a:latin typeface="Times New Roman" pitchFamily="18" charset="0"/>
                <a:cs typeface="Times New Roman" pitchFamily="18" charset="0"/>
                <a:hlinkClick r:id="rId3"/>
              </a:rPr>
              <a:t>Loi n°2002-1138 du 9 septembre 2002 - art. 24 JORF 10 septembre 2002</a:t>
            </a:r>
            <a:r>
              <a:rPr lang="fr-FR" sz="1200" dirty="0" smtClean="0">
                <a:latin typeface="Times New Roman" pitchFamily="18" charset="0"/>
                <a:cs typeface="Times New Roman" pitchFamily="18" charset="0"/>
              </a:rPr>
              <a:t> </a:t>
            </a:r>
          </a:p>
          <a:p>
            <a:r>
              <a:rPr lang="fr-FR" sz="1200" dirty="0" smtClean="0">
                <a:latin typeface="Times New Roman" pitchFamily="18" charset="0"/>
                <a:cs typeface="Times New Roman" pitchFamily="18" charset="0"/>
              </a:rPr>
              <a:t>La destruction, la dégradation ou la détérioration d'un bien appartenant à autrui est punie de deux ans d'emprisonnement et de 30 000 euros d'amende, sauf s'il n'en est résulté qu'un dommage léger.</a:t>
            </a:r>
          </a:p>
          <a:p>
            <a:r>
              <a:rPr lang="fr-FR" sz="1200" dirty="0" smtClean="0">
                <a:latin typeface="Times New Roman" pitchFamily="18" charset="0"/>
                <a:cs typeface="Times New Roman" pitchFamily="18" charset="0"/>
              </a:rPr>
              <a:t>Le fait de tracer des inscriptions, des signes ou des dessins, sans autorisation préalable, sur les façades, les véhicules, les voies publiques ou le mobilier urbain est puni de 3 750 euros d'amende et d'une peine de travail d'intérêt général lorsqu'il n'en est résulté qu'un dommage léger.</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0"/>
            <a:ext cx="6172200" cy="533400"/>
          </a:xfrm>
        </p:spPr>
        <p:txBody>
          <a:bodyPr>
            <a:normAutofit/>
          </a:bodyPr>
          <a:lstStyle/>
          <a:p>
            <a:pPr algn="r"/>
            <a:r>
              <a:rPr lang="fr-FR" sz="2900" dirty="0" smtClean="0">
                <a:latin typeface="Times New Roman" pitchFamily="18" charset="0"/>
                <a:cs typeface="Times New Roman" pitchFamily="18" charset="0"/>
              </a:rPr>
              <a:t>Infos pratiques…</a:t>
            </a:r>
            <a:endParaRPr lang="fr-FR" sz="2900" dirty="0">
              <a:latin typeface="Times New Roman" pitchFamily="18" charset="0"/>
              <a:cs typeface="Times New Roman" pitchFamily="18" charset="0"/>
            </a:endParaRPr>
          </a:p>
        </p:txBody>
      </p:sp>
      <p:sp>
        <p:nvSpPr>
          <p:cNvPr id="4" name="Espace réservé du contenu 3"/>
          <p:cNvSpPr txBox="1">
            <a:spLocks noGrp="1"/>
          </p:cNvSpPr>
          <p:nvPr>
            <p:ph idx="1"/>
          </p:nvPr>
        </p:nvSpPr>
        <p:spPr>
          <a:xfrm>
            <a:off x="304800" y="990600"/>
            <a:ext cx="3086100" cy="2677656"/>
          </a:xfrm>
          <a:prstGeom prst="rect">
            <a:avLst/>
          </a:prstGeom>
          <a:noFill/>
        </p:spPr>
        <p:txBody>
          <a:bodyPr wrap="square" rtlCol="0">
            <a:spAutoFit/>
          </a:bodyPr>
          <a:lstStyle/>
          <a:p>
            <a:r>
              <a:rPr lang="fr-FR" sz="1200" b="1" dirty="0" smtClean="0">
                <a:latin typeface="Times New Roman" panose="02020603050405020304" pitchFamily="18" charset="0"/>
                <a:cs typeface="Times New Roman" panose="02020603050405020304" pitchFamily="18" charset="0"/>
              </a:rPr>
              <a:t>Mairie : </a:t>
            </a:r>
          </a:p>
          <a:p>
            <a:r>
              <a:rPr lang="fr-FR" sz="1200" dirty="0" smtClean="0">
                <a:latin typeface="Times New Roman" panose="02020603050405020304" pitchFamily="18" charset="0"/>
                <a:cs typeface="Times New Roman" panose="02020603050405020304" pitchFamily="18" charset="0"/>
              </a:rPr>
              <a:t>Le </a:t>
            </a:r>
            <a:r>
              <a:rPr lang="fr-FR" sz="1200" dirty="0">
                <a:latin typeface="Times New Roman" panose="02020603050405020304" pitchFamily="18" charset="0"/>
                <a:cs typeface="Times New Roman" panose="02020603050405020304" pitchFamily="18" charset="0"/>
              </a:rPr>
              <a:t>Village</a:t>
            </a:r>
            <a:br>
              <a:rPr lang="fr-FR" sz="1200" dirty="0">
                <a:latin typeface="Times New Roman" panose="02020603050405020304" pitchFamily="18" charset="0"/>
                <a:cs typeface="Times New Roman" panose="02020603050405020304" pitchFamily="18" charset="0"/>
              </a:rPr>
            </a:br>
            <a:r>
              <a:rPr lang="fr-FR" sz="1200" dirty="0">
                <a:latin typeface="Times New Roman" panose="02020603050405020304" pitchFamily="18" charset="0"/>
                <a:cs typeface="Times New Roman" panose="02020603050405020304" pitchFamily="18" charset="0"/>
              </a:rPr>
              <a:t>31480 Pelleport </a:t>
            </a:r>
            <a:endParaRPr lang="fr-FR" sz="1200" dirty="0" smtClean="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a:p>
            <a:r>
              <a:rPr lang="fr-FR" sz="1200" b="1" dirty="0" smtClean="0">
                <a:latin typeface="Times New Roman" panose="02020603050405020304" pitchFamily="18" charset="0"/>
                <a:cs typeface="Times New Roman" panose="02020603050405020304" pitchFamily="18" charset="0"/>
              </a:rPr>
              <a:t>Horaires d’ouverture</a:t>
            </a:r>
          </a:p>
          <a:p>
            <a:r>
              <a:rPr lang="fr-FR" sz="1200" dirty="0" smtClean="0">
                <a:latin typeface="Times New Roman" panose="02020603050405020304" pitchFamily="18" charset="0"/>
                <a:cs typeface="Times New Roman" panose="02020603050405020304" pitchFamily="18" charset="0"/>
              </a:rPr>
              <a:t>Lundi : 8h00 à 12h30</a:t>
            </a:r>
          </a:p>
          <a:p>
            <a:r>
              <a:rPr lang="fr-FR" sz="1200" dirty="0" smtClean="0">
                <a:latin typeface="Times New Roman" panose="02020603050405020304" pitchFamily="18" charset="0"/>
                <a:cs typeface="Times New Roman" panose="02020603050405020304" pitchFamily="18" charset="0"/>
              </a:rPr>
              <a:t>Jeudi : 14h00 à 18h00</a:t>
            </a:r>
          </a:p>
          <a:p>
            <a:endParaRPr lang="fr-FR" sz="1200" dirty="0" smtClean="0">
              <a:latin typeface="Times New Roman" panose="02020603050405020304" pitchFamily="18" charset="0"/>
              <a:cs typeface="Times New Roman" panose="02020603050405020304" pitchFamily="18" charset="0"/>
            </a:endParaRPr>
          </a:p>
          <a:p>
            <a:r>
              <a:rPr lang="fr-FR" sz="1200" dirty="0" smtClean="0">
                <a:latin typeface="Times New Roman" panose="02020603050405020304" pitchFamily="18" charset="0"/>
                <a:cs typeface="Times New Roman" panose="02020603050405020304" pitchFamily="18" charset="0"/>
              </a:rPr>
              <a:t>Tel. 05 61 85 36 40 </a:t>
            </a:r>
          </a:p>
          <a:p>
            <a:r>
              <a:rPr lang="fr-FR" sz="1200" dirty="0" smtClean="0">
                <a:latin typeface="Times New Roman" panose="02020603050405020304" pitchFamily="18" charset="0"/>
                <a:cs typeface="Times New Roman" panose="02020603050405020304" pitchFamily="18" charset="0"/>
              </a:rPr>
              <a:t>Fax. 05 34 52 45 76</a:t>
            </a:r>
          </a:p>
          <a:p>
            <a:r>
              <a:rPr lang="fr-FR" sz="1200" dirty="0" smtClean="0">
                <a:latin typeface="Times New Roman" panose="02020603050405020304" pitchFamily="18" charset="0"/>
                <a:cs typeface="Times New Roman" panose="02020603050405020304" pitchFamily="18" charset="0"/>
              </a:rPr>
              <a:t>Courriel : </a:t>
            </a:r>
            <a:r>
              <a:rPr lang="fr-FR" sz="1200" dirty="0" smtClean="0">
                <a:solidFill>
                  <a:srgbClr val="0000FF"/>
                </a:solidFill>
                <a:latin typeface="Times New Roman" panose="02020603050405020304" pitchFamily="18" charset="0"/>
                <a:cs typeface="Times New Roman" panose="02020603050405020304" pitchFamily="18" charset="0"/>
                <a:hlinkClick r:id="rId2"/>
              </a:rPr>
              <a:t>mairie.pelleport31@orange.fr</a:t>
            </a:r>
            <a:endParaRPr lang="fr-FR" sz="1200" dirty="0" smtClean="0">
              <a:solidFill>
                <a:srgbClr val="0000FF"/>
              </a:solidFill>
              <a:latin typeface="Times New Roman" panose="02020603050405020304" pitchFamily="18" charset="0"/>
              <a:cs typeface="Times New Roman" panose="02020603050405020304" pitchFamily="18" charset="0"/>
            </a:endParaRPr>
          </a:p>
          <a:p>
            <a:endParaRPr lang="fr-FR" sz="1200" dirty="0" smtClean="0">
              <a:solidFill>
                <a:srgbClr val="0000FF"/>
              </a:solidFill>
              <a:latin typeface="Times New Roman" panose="02020603050405020304" pitchFamily="18" charset="0"/>
              <a:cs typeface="Times New Roman" panose="02020603050405020304" pitchFamily="18" charset="0"/>
            </a:endParaRPr>
          </a:p>
        </p:txBody>
      </p:sp>
      <p:sp>
        <p:nvSpPr>
          <p:cNvPr id="5" name="ZoneTexte 4"/>
          <p:cNvSpPr txBox="1"/>
          <p:nvPr/>
        </p:nvSpPr>
        <p:spPr>
          <a:xfrm>
            <a:off x="4343400" y="4724400"/>
            <a:ext cx="2362200" cy="838200"/>
          </a:xfrm>
          <a:prstGeom prst="rect">
            <a:avLst/>
          </a:prstGeom>
          <a:gradFill>
            <a:gsLst>
              <a:gs pos="0">
                <a:srgbClr val="5E9EFF"/>
              </a:gs>
              <a:gs pos="39999">
                <a:srgbClr val="85C2FF"/>
              </a:gs>
              <a:gs pos="70000">
                <a:srgbClr val="C4D6EB"/>
              </a:gs>
              <a:gs pos="100000">
                <a:srgbClr val="FFEBFA"/>
              </a:gs>
            </a:gsLst>
            <a:lin ang="5400000" scaled="0"/>
          </a:gradFill>
          <a:ln>
            <a:noFill/>
          </a:ln>
        </p:spPr>
        <p:txBody>
          <a:bodyPr wrap="square" rtlCol="0">
            <a:spAutoFit/>
          </a:bodyPr>
          <a:lstStyle/>
          <a:p>
            <a:pPr algn="ctr"/>
            <a:r>
              <a:rPr lang="fr-FR" sz="1200" dirty="0" smtClean="0">
                <a:latin typeface="Times New Roman" panose="02020603050405020304" pitchFamily="18" charset="0"/>
                <a:cs typeface="Times New Roman" panose="02020603050405020304" pitchFamily="18" charset="0"/>
              </a:rPr>
              <a:t>Les entrepreneurs et artisans de la communes sont les bienvenus pour nous transmettre leur bannière publicitaire. </a:t>
            </a:r>
            <a:endParaRPr lang="fr-FR" sz="12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4267200" y="8305800"/>
            <a:ext cx="2438400" cy="553998"/>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pPr algn="ctr"/>
            <a:r>
              <a:rPr lang="fr-FR" sz="1000" dirty="0" smtClean="0">
                <a:latin typeface="Times New Roman" panose="02020603050405020304" pitchFamily="18" charset="0"/>
                <a:cs typeface="Times New Roman" panose="02020603050405020304" pitchFamily="18" charset="0"/>
              </a:rPr>
              <a:t>Rédaction, conception , crédit photos:  Commission communication de la mairie de Pelleport</a:t>
            </a:r>
          </a:p>
        </p:txBody>
      </p:sp>
      <p:sp>
        <p:nvSpPr>
          <p:cNvPr id="2050" name="AutoShape 2" descr="data:image/jpeg;base64,/9j/4AAQSkZJRgABAQAAAQABAAD/2wCEAAkGBxQTEhQUEhQUFRQVFBcUFRQUFBYVFRcUFBQXFxQUFBcYHCggGBolHRUYIjEhJSkrLi4uFx8zODMsNygtLisBCgoKDg0OGA8QFywcHBwsLCwsLCwsLCwsLCwsLCwsLCwsLCwsLCwsLCwsLCwsLCwsLCwsLCwsLCwsLCwsLCwsLP/AABEIARIAuAMBIgACEQEDEQH/xAAcAAABBQEBAQAAAAAAAAAAAAADAAECBAUGBwj/xAA/EAABAwIDBQYEAwYGAgMAAAABAAIRAyEEEjEFQVFhcRMigZGhsQYywfBC0eEUI1JicvEHM4KSssIVoiRDg//EABkBAQEBAQEBAAAAAAAAAAAAAAABAgMEBf/EACERAQEBAQACAgMAAwAAAAAAAAABEQISIQMxQVFhBBOB/9oADAMBAAIRAxEAPwD1diKEIBSzr1484qYuVc1ku1TxNWWORWqqxyssWepiwVinCi0IgXKtIFiY00aFGFNVXITIxCGQtyom1M4JgVJxUEJUSU5UStB5UCUxcoEqyMnzKc2QlIFUMkkkFQoSUw1JTRWBQKtSFMFQewFdIzUKN7qy1oUGqQS0wdoVhir0wrVILn03BWtSJUwEzmrjrSDaiIgkKYKWB0FwRpUHKxAZUs6ZyCXLeagxchlyGEiVrA7yopJkQ4UlAFSlA6kxDlSDkBgUkMPTKYuqkJoU4U6bJW2QVNhUnUiEEoLbXKxTcs5j1ZovWbFjRY5EKqU3I+ZcbG5TPCjCZ7lHMrIHzKJKYlQc5akQnlDATOeo5ltDlMmlRzIiUqJKjKiXICApZkIvUc6uAuZSDkAvTZ0RYzpIGdJBZyI1KnCcBFas2tSAVtFQqrYqMELOxgV5upYqtcrdEqmArVJaqRba9TzqvKdrljGh5UWusOiDVNj0KdttEw1MlQcVElRJVCJUJSJUSURIlRJUS5QLlcEi5RL0NzlAuVQRzlHMoSlKCeZLMhykgKHJIYKSo1RUU2uQGhSCw0tZ0GqJUQ5PKSCs6ndHp01NjEbs4S0wBwUUYoZCaMf4o2wcLh3VhTdVgtbkaQ0nO4N1PVaubwXD/wCIu0bsoNOn7x/W4YPc+IXW4HEdpSpv/jY13iRJWJ3L1ef031xZzOv2skqJcolyG5625plyG56g56G5yomXqBchlyiXKomXKOZRlIIJgp0gE8IEE8JwEkCaEkklRfaUSUIqQKwqakCgkp8yCw0owNlTD0TtVmxrUqir4rENYxz3GGtBcTyAlTfUXGfHu2WimKLXtl5zPhws1psD1Psp114861xz5dSON2li3Vqj6jtXunoNw8BA8F6B8GYrNhg3exxb4HvD/lHgvNw4EWIPQyuq+BsbFSpSvem144d0kQOd/ZeP4OrPk9/l7f8AI5l+P1+HbPcguek5ygWlfQfOMXqMp+zThiqBlIBE7NSZTQCDU4CKWKMIECpSowkgnKZME6BBJOCkgvkJ2hQFREBWVLKnDE4KlKio5EN1Mo0p5Qxi7fwpqYeswPdTzU3jO35m903H2PBeKs2Ph2ZGlpzOFoJAMb7EAL2/4nqZcJiCNexqAdSwge68brCazP5WH6rj81+nb4p9qOI2VRaRq0mwIJJ9ZVnBUcRQe2rh6xztmG1O8CNCINo6R1ChtETWojqfRbOzaWatRbxqNH+5xH5LlHWvUtmUavZsNcMFXKM4ZJaHbwJVwsU3FRzL2PIg6mkKIUi9NnRDCkEiAkXKBKCLkJym4obiqGlMlKaVUOmlJItQOHJKORJBeaQiAqoxyn2qyq0HJZ1U7VRNVMFztE3aKoKqXaJgyPjuu4YR4a4NLnMaTEnKXS4N3A21M9F5dkJc5orVO6L/AC7/APSvQfj2r+6pN41pPRtN594XnmFMPqONpNp67l5vm+3o+Keg35w/KKgJ17wBPoB7rW+GqtQYuhmbnHaMjJ3SO9MkOMQInVYbnfvy86RaNdy0Nk7S7HECrlLsoADLi4BEyAd59Fzn2319PbHVUJ1VeZ4j4/rk92nTaJ4OcYjiSB6LF2h8VYx/yVnNcCDPdDQQflgC/PUL0/7eXn8K9k7RN2i8/wBh/HBytbiW5nAAOqMAuYuS3S/KOm5dZs7alKsJpPDt8aOHVpuFudSs3mxqZ0syEEoWkEJTZVEKQcgZzFAhELlBzkQwUg5RF1MNQO0pKD6zW2JvrlF3EcQNUk1QBWSNZCa1PCImayj2iaySoI2oqu1ds0sPTNSs8MaOOpPBo3lcz8W/HFLBnI1va1by0GA0wC0OteQd3BeWbV2hiMa81a7jlaCQAIa1upDR4dTAXPruRvnm1q/GfxrUxzhTotyUmk5f43TYl24Dl7rKpbMqQJcdFaw+zwxpjXOxo494sB9yt8U15+utdZy5Wrs9wEuefH75eiAzCkkBriZm4Wz8TtApdXAffkqnw1R+p9gpv5awAbKfucUA067NCY6xx4dSuvdTWfUw7i4Se7qQAJsQWhSVMY3aVx14j+33CKza1ZpktuN4kHwINluiiOCZ2GCoLsz/ABMxFGz2mo3hUN45OAnznReh7B+O8HigAH9nUNslSAZ4NOh9+S8uxWADhoucfhAXua35r25A/ot892M3nX0oXpw5eRf4fs2mb0qjDQY8Mc2s8xaC4MGVxFnaiy9XJXfm7HGzBS9NnQCUxK0iwKil2iqZlMIK+NMkuFyIF4ud4A/X2SXJfEm16jKrR3RTJ7rSTaCZqGNBEEG4v1SXG9zWsdp2ifNKhTphwlrgRxBkKYo812QhRJUalEwdRO8ajmOaK2Qqm1NuUMOAa9VlOdA43PRouVNMeQfEvw8xmKrZM2URGd7nuLi0FxLnEknMSmbhx2T+bnN/9siubd20yrVqPZmcHVCWnKQC0OnfyCz2Y45IyDUulxOufMDA5815Ortejmel17Jy861/9Jcf+oVxVsE6WMJ1Pe8TJPujkrNWMX4nplzWgRrNyB7pfDlOG9BrqLuJsdDuVmnRpxmcJJuSbxJnU2CFiNqtZYZRumQb+Cfxf61nFCcRN40O/osF+Oa67nl38s5G+30CdlZv4W0/GXx69PPzI2f2lkxmEo4CxDUNiY491rWgc/vilSqubdsgcNR5bt/DRBsvC5vZbM2IeeR9YWsMcNHWPpZZuy2dnUfOrhA4GOB8NFpHq3wKwNwx/mquP/q0fRdE+oBqQOq5z4UxIbhKZO8u6XqOj0hNtjGlzBDg3NUY2xgwXXbfcRPsvRLnMcLPbojVHEXEzu80zqgGpC5SltIAltQnuhxdJIJAAGuomxEAKziMYzs2hrrQZJtFgQBvJuLc1fNMdC1w4hFAXMUsWA4QLwfxFsTLiJ37tOK6HB18wE66b9epWp1pjz7432k8Ykspz+6aIEd2SBJj8VnRBSWn8VYdlKoagDHVCCTOmZ3dAI/pPkEl875vm446zqvR8fw3ubK5/YPxS+k5sHuSA9riSLuuW7wb7vVeg4Xb9NwJcQ2OczvgRyXiGGrOs4ZXGT3Z72+CJHeGmk9V0Oy8S2owENfmmXAg2IN3mN2/8hderi56c+uXrrqgqMOR5bmBAeyMwne3MCJHMFeIYrZBfXqGrUfVOY955lxGYhpPgF6n8NuLWVHOOlwIiBEj7krgQ8AuJ5D3P/ZX5L6hxPagWCIGgsEGs4AHkFIVAhYm7Tzt52+q88dq2MEIa0fyhFq1IaTwB9lCkQB4IONeDTdzEedldSuUxgrOEk92LAcNyFR2a46rp61IFTp0AtamMajsOfKfvyQ62yS0TmMBdVh269B9T9Vk7exWTuQO8NTPpH3dNJPbn8M1zjDHHorHZ1xvnz3IWFrhl2m+n8W6OCv4XaDnPDYDpP8ACQY6qavjc1U/aKg+YKf7a7ePKenFXdvUsrRG8/kqWAbmgHQkD0MAINbCfFVam1rQe62YaYIAMyBad/FNU2+55bNocDDeQIAA6GNVnV6QDiDuGm8oUkkRrujp7qbVyV09HHCq/IXuLSZcbNtMNtJvy5q5VxPcIaGtiQ4756eIXGFpvJ3xYq7ga7swYTnB4iTO6+p1K1OmbzHTftPZuDBmcHNBzOMRJbYbrADdN9V0WyNoimQXvaGg5YLnH5jY8rCPLiuF2lWyPGYRIa6NRGY/NxkjcIjRGq1A8lzagzVCzvB8QQH5oAuILdTHHgteeT052On2ltDM2qS5/eLnagHM/KGD+KAG5ogWAlJee4jabyB3nWi7nFxsNJJ+7JLj489+++ff/Gt8bZzfTRq4XsGMGUkNe5uYGC4HvSIFjG/cVu/B2IaalWlUqBgZJAcLFrjoDvJJlV6W0KAd3qNVm8uNGo8ZoA1zgt/FfhCoYetReZr1XAtDWNzAyW/ikuEkDrYcN/ec2e0t31j0Jr2UcPXb2jHODHNaRaf3YygCeJXAVa0B8CSSbeAH0TObT7IPD35psC9290fKToAqNaoQLbz46ys9da1OcTe874lVa1Q2t+JvoQfopvcXXJLj970Fvzjz8h+ZCz6X23P2oBqrYrFkt01LfcKrtCXUyA1zpj5WkxeZMC2iwazg0gOsdbiDqkkS2uoNYSNRdXaTuYXHNLTw9FbAHqOHFMPJ2NHEZhlLWjKT3p7zpjURYDqfBZu32B2WN339FjENEG1zu3XiDbW0+IRw8Cmfvcs31G+PdVtnUS8uuNAfePqtjZeEipJI+U6dQs3Y5gOP9ItylRwtt58Sd6n303bnLp6mHB1hUcdhAQDaW6827+pEyP1VBjwdfPNb3SpQWg8hvPC/1W8cdV8VfNcd1pl9ojlzJy+CWKosHZ5SCCzMSDvEAyCbFV8e9rab7d4u56Bw/VZr3iLjfz8UxdW31txMiTJAsRePdbPwzh6ZJqVC0AFuUF4GaJzWmbW3LHo4llNoHZtfMO7wBi54groMLRz0M1Gm1j3CWBwZAMxclobpO5a5nti9fgL4rqtrYgFhAZ2I70yJa5xLTHVYDGGXNn5d+7r0WjXxBDD21Ok54eWWgH5Qdadt5Wf2odVaQ3LmLRGbMJnwtf0Wesq+wSTE8Els1Kc2LW87R52SWZ1I1fjrZp47j5HVWGY1p1lv9QkeapVKZ4d4WVapiCLZb8NV6Nc23Uw7HgSAR1McohVq2xqbos4RpBkLOoY6/wAt98Eg+I0WnhtoAgXnqLqKr/8Ag2n5Xz5fWVXGxix0y7TkR4aLaL2u1A8fzTilHykt6XHrZPGG1R2eW0y4vGaRAzDLG86yNw3rRp1KTiTD4gDuutImTZ3MbtyG2TZwnm37+iC7ZzDcG/8AtPmIWfFdTNGg5+W7WBoMvY2C6TIJe06ADfF0LF7DpFzAw0+8TfKDYNJkZSBqB5pPw9VvyuPR3eHpdCaHTLqV/wCKmQHDpb3Kl5psEf8ACg3FscO8N86yVz+3qApE0+A4l2oB1gLpaWODR/m1W8qrA4f7v1VDaGyn13FzXtfOoFvIZlmzWubjG2NSzAtLi3M6GkNLjOUQIbdXW7FqAfO0/wBVOq23G7YVrZeAfQqU3VGOa1pcSbuFwQNBzXWYfHU32a9hPAET5aqSL1dmOGds54MZqRPJ7R4XKG3ZtaB+7JGndcDPlK9GLBvA8lXq7OpOuabCeOUT5rTDyvaOGqg5TSqDf8rvyVbH0SwU8wcCWT3rak6cF6XsjZbXU8znVDL3kTUfYBxa0CDwHqrb9lyIFR4B3SHf8gUlLHlbKYc5jTMFkW1/EbLptn7bpSc5ltwIBB0EGD1O9dONiQ7MHAn+ZjT6CAq5+HGzJpUD/wDmW7+MlWdYljh6eNpMq1S9naMc1+S47r3fK+DYxf3VLDEdpTPDWOV13OJ+GGO1w7eRZWe30iFlHZ+Ea+7MTTc0kWLTfTS9tb9FzyS2/tubWfUrtvafASki7TZSH+XUquzC+anpoBBAA4pJOdbvWOjoHtNe6/o45uUAaqTqE2e3wc2/qk2lzVym4O7roDtz3OcPA6ru4s79gbMx6lDq4P8AhMeC0XNDTBc08wZHmouA3wqjOZRcNXE+JVilUcNTPgQUZzUM9UB6VeeqMDP6/mFTB/uiNdCCxmI/XTzCd0H5gCONiPNCbV8fRSaeBIPkgk6i12/6/qqb9kNJkDxa4tPl+qtnmPKx+/BR7Q/31QVDTrMEMqvI/hf+dvdVa5fbtKWbiQA6PT6rYbiEZtSfsKeMNrm6G0YPdquZH4S4x/tNlpUtrVz8pY8RrEHTWQQB5K9Voh3zNaerQVnYnZDD8oyHi2yz4L5LWy9omnTDKlOoYnvNhwgknSbeq0qW16J/+xo5P7n/AChc9haWIo/5dcn+sST43T4rb1aIexr+OW51/hd+Snji7rrW1JuLjiLjzUiVyWCBq9+nQrME3NNrWHnAkE+CM3aTAY/aarXN1ZUp5j0daQplPTpgvPduP/8AkVDc987xaLLpmbcEj95TcD1YY/1H6Lm6+zqlSq9zexIc4kEVRIkkiQQs2a3z1geFo5mmBcG82PqkrI2biGSRSJ5tIcCOguktz6Yv20hUtaPFEDpHP73qpm+7ojTOkn0W0XqNeQGfux/M4X6FwvCniMMWRdh5tcD5hZpc4bvDXXmj4XEhpPaMJHEEg9RxQHyIVSmidq0mWTB4i48kTXxQU54qJBnkrNSkeBQ3NiyqIg9d24qYcfvRDe0/X7hKTqgsNd96hSkKuPuVNp++SAzRwPmokRqCObYH6eyYFSB5/kgcPcNCD11RG1xoRB4X/JAdzHi36ph1nkYPofu6C1AKHVwjXC4BHNAzRxHqkMS4a+25ACrsofhzNPFpKCaNZv4mvHCo0H3lXm47jCI3EA6/mgxBH46DerGj2EQmGEw7t0HgXPZ7mFuPpg71WrYSf4TyIB9VMFH/AMJTOheOj/qQkrHZFugI8ZHkUkz+GhtM8OHgFMNN7a8FXdVcNb28/wAkem6wvHhZRT5jv8fySJJTtI336KAqCdR4fRUXMHjXM7hAe0/hi/gQp073gtHX6qs127fz6K/g8dkEOaHtP4TuMzI/JA4Hj4yo1BKBXrgk5GkN/hMHroNFKlUPpvCAZpAHqdeig8+X6o5En79UJ1GNw3XCqAtqDd0gqQf9hAZBJtv3jTop5t59B03FAePs+ycHwQc3l1S7VBZa7hy0Ui8Osb+/6Ktnt97k4d4BAQ0IHdJHI38jqFCoSIkEcufgpB/2FMPn9UAlEnhCP2YN7j69UN9A8LefoEDdoQL2HFP+0cCDyJhQyHd5/RV3Dz5W1Ko0O1G8Qks8/wBXgbffunRA3Ur7/EO/JTInVrj/AKTEx7K3mg9N2nrCkKvEiOH6rDSnHDNHNtkxB00jh5K6ag3T97ymIBQZ9xeDOmimaxmN/S5V5rRe48lXxFCeRG8IJ4TFgO77Q4b9QRzEFdBiNnU3NzUDOhgEu9Vy7KnEEEdfON4RGz724coCC8Xib9NLyiOdbeFRpUHkSxjnRaQDrwMI1AxYyCNxCqJPYOnT2sqz2X6Xm/D1V036IeUDd9UFCs287xvjdzKZp3zfw8lar0t+/pxCpOpASHga2gnXffp0VD5/Dhf2U2v0iDfTr7qoaU2M8Re3gZSp4PTWOAM+N/z3oLoqxqRB0n7spNr+PQfXeqTKcRpE218R0v1UmPvv4Ekcee9BfZWO71iD6orKvhuVFtTy6CPzRe0HTT1QW56ffJCcwHWNNf0/ugsrXv8A2RxUCIr1GcP7dd40SR8w+9UkEXj6+4Uan35pJLLQtHX75J/xJJIBzfwKGDb74pJIA4v52dQpVbC3P2TpIje+Hj33dR7IPxK6KkjXK1JJIVkCoYFzqN/NaDd/3wSSVUM6eA/5KpUEtdN/m+v5BJJEZOGH+Wd9771eoaDqfv0SSSLRTr4hAd8x6fkkkqykwS0Tz9lKbtG7KbJJIqY+o9kemfr6TCdJEM/Up0klR//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ZoneTexte 12"/>
          <p:cNvSpPr txBox="1"/>
          <p:nvPr/>
        </p:nvSpPr>
        <p:spPr>
          <a:xfrm>
            <a:off x="4572000" y="1219200"/>
            <a:ext cx="1905000" cy="33547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pPr algn="ctr"/>
            <a:r>
              <a:rPr lang="fr-FR" sz="1400" b="1" dirty="0" smtClean="0"/>
              <a:t>            </a:t>
            </a:r>
            <a:r>
              <a:rPr lang="fr-FR" sz="1400" b="1" dirty="0" smtClean="0">
                <a:latin typeface="Times New Roman" pitchFamily="18" charset="0"/>
                <a:cs typeface="Times New Roman" pitchFamily="18" charset="0"/>
              </a:rPr>
              <a:t>Vos </a:t>
            </a:r>
          </a:p>
          <a:p>
            <a:pPr algn="ctr"/>
            <a:r>
              <a:rPr lang="fr-FR" sz="1400" b="1" dirty="0" smtClean="0">
                <a:latin typeface="Times New Roman" pitchFamily="18" charset="0"/>
                <a:cs typeface="Times New Roman" pitchFamily="18" charset="0"/>
              </a:rPr>
              <a:t>              rendez-vous</a:t>
            </a:r>
          </a:p>
          <a:p>
            <a:pPr algn="ctr"/>
            <a:endParaRPr lang="fr-FR" sz="1600" dirty="0" smtClean="0">
              <a:latin typeface="Times New Roman" pitchFamily="18" charset="0"/>
              <a:cs typeface="Times New Roman" pitchFamily="18" charset="0"/>
            </a:endParaRPr>
          </a:p>
          <a:p>
            <a:pPr algn="ctr"/>
            <a:r>
              <a:rPr lang="fr-FR" sz="1200" b="1" u="sng" dirty="0" smtClean="0">
                <a:latin typeface="Times New Roman" pitchFamily="18" charset="0"/>
                <a:cs typeface="Times New Roman" pitchFamily="18" charset="0"/>
              </a:rPr>
              <a:t>31 Mai</a:t>
            </a:r>
          </a:p>
          <a:p>
            <a:r>
              <a:rPr lang="fr-FR" sz="1200" b="1" dirty="0" smtClean="0">
                <a:latin typeface="Times New Roman" pitchFamily="18" charset="0"/>
                <a:cs typeface="Times New Roman" pitchFamily="18" charset="0"/>
              </a:rPr>
              <a:t>Vide grenier à Pelleport</a:t>
            </a:r>
          </a:p>
          <a:p>
            <a:endParaRPr lang="fr-FR" sz="1200" b="1" dirty="0" smtClean="0">
              <a:latin typeface="Times New Roman" pitchFamily="18" charset="0"/>
              <a:cs typeface="Times New Roman" pitchFamily="18" charset="0"/>
            </a:endParaRPr>
          </a:p>
          <a:p>
            <a:pPr algn="ctr"/>
            <a:r>
              <a:rPr lang="fr-FR" sz="1200" b="1" dirty="0" smtClean="0">
                <a:latin typeface="Times New Roman" pitchFamily="18" charset="0"/>
                <a:cs typeface="Times New Roman" pitchFamily="18" charset="0"/>
              </a:rPr>
              <a:t>*******</a:t>
            </a:r>
          </a:p>
          <a:p>
            <a:endParaRPr lang="fr-FR" sz="1200" b="1" dirty="0" smtClean="0">
              <a:latin typeface="Times New Roman" pitchFamily="18" charset="0"/>
              <a:cs typeface="Times New Roman" pitchFamily="18" charset="0"/>
            </a:endParaRPr>
          </a:p>
          <a:p>
            <a:pPr algn="ctr"/>
            <a:r>
              <a:rPr lang="fr-FR" sz="1200" b="1" u="sng" dirty="0" smtClean="0">
                <a:latin typeface="Times New Roman" pitchFamily="18" charset="0"/>
                <a:cs typeface="Times New Roman" pitchFamily="18" charset="0"/>
              </a:rPr>
              <a:t>6 et 7 Juin</a:t>
            </a:r>
          </a:p>
          <a:p>
            <a:r>
              <a:rPr lang="fr-FR" sz="1200" b="1" dirty="0" smtClean="0">
                <a:latin typeface="Times New Roman" pitchFamily="18" charset="0"/>
                <a:cs typeface="Times New Roman" pitchFamily="18" charset="0"/>
              </a:rPr>
              <a:t>Fête du village</a:t>
            </a:r>
          </a:p>
          <a:p>
            <a:endParaRPr lang="fr-FR" sz="1200" b="1" dirty="0" smtClean="0">
              <a:latin typeface="Times New Roman" pitchFamily="18" charset="0"/>
              <a:cs typeface="Times New Roman" pitchFamily="18" charset="0"/>
            </a:endParaRPr>
          </a:p>
          <a:p>
            <a:pPr algn="ctr"/>
            <a:r>
              <a:rPr lang="fr-FR" sz="1200" b="1" dirty="0" smtClean="0">
                <a:latin typeface="Times New Roman" pitchFamily="18" charset="0"/>
                <a:cs typeface="Times New Roman" pitchFamily="18" charset="0"/>
              </a:rPr>
              <a:t>*******</a:t>
            </a:r>
          </a:p>
          <a:p>
            <a:pPr algn="ctr"/>
            <a:endParaRPr lang="fr-FR" sz="1200" b="1" dirty="0" smtClean="0">
              <a:latin typeface="Times New Roman" pitchFamily="18" charset="0"/>
              <a:cs typeface="Times New Roman" pitchFamily="18" charset="0"/>
            </a:endParaRPr>
          </a:p>
          <a:p>
            <a:pPr algn="ctr"/>
            <a:endParaRPr lang="fr-FR" sz="1200" b="1" dirty="0" smtClean="0">
              <a:latin typeface="Times New Roman" pitchFamily="18" charset="0"/>
              <a:cs typeface="Times New Roman" pitchFamily="18" charset="0"/>
            </a:endParaRPr>
          </a:p>
          <a:p>
            <a:pPr algn="ctr"/>
            <a:endParaRPr lang="fr-FR" sz="1200" b="1" dirty="0" smtClean="0">
              <a:latin typeface="Times New Roman" pitchFamily="18" charset="0"/>
              <a:cs typeface="Times New Roman" pitchFamily="18" charset="0"/>
            </a:endParaRPr>
          </a:p>
          <a:p>
            <a:pPr algn="ctr"/>
            <a:endParaRPr lang="fr-FR" sz="1200" b="1" dirty="0" smtClean="0">
              <a:latin typeface="Times New Roman" pitchFamily="18" charset="0"/>
              <a:cs typeface="Times New Roman" pitchFamily="18" charset="0"/>
            </a:endParaRPr>
          </a:p>
          <a:p>
            <a:pPr algn="ctr"/>
            <a:endParaRPr lang="fr-FR" sz="1200" b="1" dirty="0" smtClean="0">
              <a:latin typeface="Times New Roman" pitchFamily="18" charset="0"/>
              <a:cs typeface="Times New Roman" pitchFamily="18" charset="0"/>
            </a:endParaRPr>
          </a:p>
        </p:txBody>
      </p:sp>
      <p:pic>
        <p:nvPicPr>
          <p:cNvPr id="12" name="Picture 7"/>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1219200"/>
            <a:ext cx="590550" cy="56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srcRect/>
          <a:stretch>
            <a:fillRect/>
          </a:stretch>
        </p:blipFill>
        <p:spPr bwMode="auto">
          <a:xfrm>
            <a:off x="381000" y="3733800"/>
            <a:ext cx="3810000" cy="5131594"/>
          </a:xfrm>
          <a:prstGeom prst="rect">
            <a:avLst/>
          </a:prstGeom>
          <a:noFill/>
          <a:ln w="9525">
            <a:noFill/>
            <a:miter lim="800000"/>
            <a:headEnd/>
            <a:tailEnd/>
          </a:ln>
        </p:spPr>
      </p:pic>
      <p:cxnSp>
        <p:nvCxnSpPr>
          <p:cNvPr id="17" name="Connecteur droit 16"/>
          <p:cNvCxnSpPr/>
          <p:nvPr/>
        </p:nvCxnSpPr>
        <p:spPr>
          <a:xfrm>
            <a:off x="381000" y="3733800"/>
            <a:ext cx="381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436</Words>
  <Application>Microsoft Office PowerPoint</Application>
  <PresentationFormat>Affichage à l'écran (4:3)</PresentationFormat>
  <Paragraphs>226</Paragraphs>
  <Slides>9</Slides>
  <Notes>5</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Débit</vt:lpstr>
      <vt:lpstr>PELLEPORT INFO Numéro 3 Mai 2015  </vt:lpstr>
      <vt:lpstr>La vie de la commune Le mot du Maire</vt:lpstr>
      <vt:lpstr>La vie de la commune Le mot du Maire</vt:lpstr>
      <vt:lpstr>Diapositive 4</vt:lpstr>
      <vt:lpstr>Diapositive 5</vt:lpstr>
      <vt:lpstr>Diapositive 6</vt:lpstr>
      <vt:lpstr>Diapositive 7</vt:lpstr>
      <vt:lpstr>Diapositive 8</vt:lpstr>
      <vt:lpstr>Infos pratiques…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PELLEPORT INFO</dc:title>
  <dc:creator>LESUEUR, Laurent</dc:creator>
  <cp:lastModifiedBy>cedric</cp:lastModifiedBy>
  <cp:revision>181</cp:revision>
  <dcterms:created xsi:type="dcterms:W3CDTF">2006-08-16T00:00:00Z</dcterms:created>
  <dcterms:modified xsi:type="dcterms:W3CDTF">2015-05-27T21:59:12Z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240998603</vt:i4>
  </property>
  <property fmtid="{D5CDD505-2E9C-101B-9397-08002B2CF9AE}" pid="3" name="_NewReviewCycle">
    <vt:lpwstr/>
  </property>
  <property fmtid="{D5CDD505-2E9C-101B-9397-08002B2CF9AE}" pid="4" name="_EmailSubject">
    <vt:lpwstr/>
  </property>
  <property fmtid="{D5CDD505-2E9C-101B-9397-08002B2CF9AE}" pid="5" name="_AuthorEmail">
    <vt:lpwstr>laurent.lesueur@airbus.com</vt:lpwstr>
  </property>
  <property fmtid="{D5CDD505-2E9C-101B-9397-08002B2CF9AE}" pid="6" name="_AuthorEmailDisplayName">
    <vt:lpwstr>LESUEUR, Laurent</vt:lpwstr>
  </property>
</Properties>
</file>